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2" r:id="rId6"/>
    <p:sldMasterId id="2147483676" r:id="rId7"/>
  </p:sldMasterIdLst>
  <p:notesMasterIdLst>
    <p:notesMasterId r:id="rId33"/>
  </p:notesMasterIdLst>
  <p:sldIdLst>
    <p:sldId id="355" r:id="rId8"/>
    <p:sldId id="356" r:id="rId9"/>
    <p:sldId id="357" r:id="rId10"/>
    <p:sldId id="359" r:id="rId11"/>
    <p:sldId id="519" r:id="rId12"/>
    <p:sldId id="514" r:id="rId13"/>
    <p:sldId id="518" r:id="rId14"/>
    <p:sldId id="520" r:id="rId15"/>
    <p:sldId id="446" r:id="rId16"/>
    <p:sldId id="521" r:id="rId17"/>
    <p:sldId id="517" r:id="rId18"/>
    <p:sldId id="361" r:id="rId19"/>
    <p:sldId id="499" r:id="rId20"/>
    <p:sldId id="498" r:id="rId21"/>
    <p:sldId id="500" r:id="rId22"/>
    <p:sldId id="515" r:id="rId23"/>
    <p:sldId id="502" r:id="rId24"/>
    <p:sldId id="505" r:id="rId25"/>
    <p:sldId id="506" r:id="rId26"/>
    <p:sldId id="507" r:id="rId27"/>
    <p:sldId id="508" r:id="rId28"/>
    <p:sldId id="509" r:id="rId29"/>
    <p:sldId id="522" r:id="rId30"/>
    <p:sldId id="523" r:id="rId31"/>
    <p:sldId id="297" r:id="rId3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8E0"/>
    <a:srgbClr val="37546F"/>
    <a:srgbClr val="363947"/>
    <a:srgbClr val="1E3562"/>
    <a:srgbClr val="696969"/>
    <a:srgbClr val="F2F2F2"/>
    <a:srgbClr val="0067A5"/>
    <a:srgbClr val="014067"/>
    <a:srgbClr val="CBDFD7"/>
    <a:srgbClr val="429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361DF-25CD-464C-A1E9-776DB7A0510A}" v="1" dt="2025-08-11T18:04:53.060"/>
    <p1510:client id="{CE3AB9BF-393A-4F44-8963-FE4191F19B27}" v="2" dt="2025-08-11T19:14:42.891"/>
    <p1510:client id="{D36B89D9-6699-467D-83C8-C78A85F3271C}" v="113" dt="2025-08-11T17:47:05.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71" autoAdjust="0"/>
  </p:normalViewPr>
  <p:slideViewPr>
    <p:cSldViewPr snapToGrid="0">
      <p:cViewPr varScale="1">
        <p:scale>
          <a:sx n="71" d="100"/>
          <a:sy n="71" d="100"/>
        </p:scale>
        <p:origin x="1786" y="43"/>
      </p:cViewPr>
      <p:guideLst>
        <p:guide orient="horz" pos="2160"/>
        <p:guide pos="2880"/>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8788"/>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6" tIns="45718" rIns="91436" bIns="45718" rtlCol="0"/>
          <a:lstStyle>
            <a:lvl1pPr algn="r">
              <a:defRPr sz="1200"/>
            </a:lvl1pPr>
          </a:lstStyle>
          <a:p>
            <a:fld id="{20295EEA-01F1-4772-9889-644DB1248B68}" type="datetimeFigureOut">
              <a:rPr lang="en-US" smtClean="0"/>
              <a:t>8/11/2025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685214"/>
            <a:ext cx="2971800" cy="458787"/>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6" tIns="45718" rIns="91436" bIns="45718" rtlCol="0" anchor="b"/>
          <a:lstStyle>
            <a:lvl1pPr algn="r">
              <a:defRPr sz="1200"/>
            </a:lvl1pPr>
          </a:lstStyle>
          <a:p>
            <a:fld id="{38E02E90-DB3F-402B-9068-8D35E9498720}" type="slidenum">
              <a:rPr lang="en-US" smtClean="0"/>
              <a:t>‹#›</a:t>
            </a:fld>
            <a:endParaRPr lang="en-US"/>
          </a:p>
        </p:txBody>
      </p:sp>
    </p:spTree>
    <p:extLst>
      <p:ext uri="{BB962C8B-B14F-4D97-AF65-F5344CB8AC3E}">
        <p14:creationId xmlns:p14="http://schemas.microsoft.com/office/powerpoint/2010/main" val="399205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8960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10C3-098B-9CED-CD04-7535C821722E}"/>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0DC307A-EE7A-7C23-BACF-30E64782D59B}"/>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7718CE2-1DF4-4789-9BF6-E17FBF6772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solidFill>
                <a:srgbClr val="FF0000"/>
              </a:solidFill>
              <a:latin typeface="Arial" pitchFamily="34" charset="0"/>
              <a:ea typeface="MS PGothic" pitchFamily="34" charset="-128"/>
            </a:endParaRPr>
          </a:p>
        </p:txBody>
      </p:sp>
    </p:spTree>
    <p:extLst>
      <p:ext uri="{BB962C8B-B14F-4D97-AF65-F5344CB8AC3E}">
        <p14:creationId xmlns:p14="http://schemas.microsoft.com/office/powerpoint/2010/main" val="247848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3C655-072B-98CF-A54B-C5EC9F93D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61088-B67C-6DA4-ACA8-B0AEAB2194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B34F3-A66F-9AC1-93A7-B6041526A88F}"/>
              </a:ext>
            </a:extLst>
          </p:cNvPr>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198650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370592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3931171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198002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905805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396416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324514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2045906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415711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7200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3626235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59683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3751012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E197A-F1B8-3FE1-E613-588AA3492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1B133-86D7-490E-51C1-3D690A28F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209E6-DA86-E2FE-1EE7-2532E110DD73}"/>
              </a:ext>
            </a:extLst>
          </p:cNvPr>
          <p:cNvSpPr>
            <a:spLocks noGrp="1"/>
          </p:cNvSpPr>
          <p:nvPr>
            <p:ph type="body" idx="1"/>
          </p:nvPr>
        </p:nvSpPr>
        <p:spPr/>
        <p:txBody>
          <a:bodyPr/>
          <a:lstStyle/>
          <a:p>
            <a:pPr marL="53975" lvl="1" indent="0">
              <a:buFont typeface="Arial" panose="020B0604020202020204" pitchFamily="34" charset="0"/>
              <a:buNone/>
            </a:pPr>
            <a:endParaRPr lang="en-US" sz="1200"/>
          </a:p>
        </p:txBody>
      </p:sp>
    </p:spTree>
    <p:extLst>
      <p:ext uri="{BB962C8B-B14F-4D97-AF65-F5344CB8AC3E}">
        <p14:creationId xmlns:p14="http://schemas.microsoft.com/office/powerpoint/2010/main" val="3463873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8185D-4D95-8D1F-C1E1-A2392E97B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E65A8-1434-88D0-687F-9196E2685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A3DD4-2A6C-5D20-4B7E-4793796F00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728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294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On this slide you will notice two medical plan offerings on the Anthem HK network. You have the 25/500 plan and the HSA 3300 plan to choose from. Both plans offer in and out of network coverage but utilizing in-network providers will allow for greater savings in your pocket. Both plans provide In-network Preventive services at no cost. In addition, a few other plan features is that they both cover vision exam only for Children up to age 19 at no cost and adults 19 and older as a $15 copay. So if you don’t need materials and just need the vision exam, you’ll be able to run this through your medical plan. </a:t>
            </a:r>
          </a:p>
          <a:p>
            <a:pPr marL="5397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Both plans will also provide some Hearing Aid coverage for children under 19 years old as well (with one hearing aid per ear every 24 months up to a maximum of $1,500. Please note that Bone anchored hearing aids are not covered.)</a:t>
            </a:r>
          </a:p>
          <a:p>
            <a:pPr marL="5397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53975"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 When you are trying to determine which plan would be best for you or you and your family, you’ll want to consider the differences of these plan benefits and costs along with your expected health care utilization. You want to make sure you aren’t overinsured or underinsured. When I say over insured, that means buying up to the lower deductible plan which costs more, if you may not use your health benefits as frequently or have low costs services rendered throughout the year.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In exchange for a lower deductible, the 25/500 plan cost more out of your pocket per pay check. The HSA plan has a higher deductible but comes at a lower cost per paycheck.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The HSA plan is considered a High Deductible Health Plan in which services are subject to the deductible, meaning you pay the negotiated contract amount between your provider and Anthem until you’ve reached your deductible. Once your deductible is met, then medical services are covered at 100%. Prescriptions are also subject to the deductible but once the deductible is met, copays will kick in. Once you’ve reached out annual out of pocket costs, insurance will cover cost for prescriptions fully for the remaining plan year. On this HDHP, you’ll have HSA funds that you and VLH contribute to help offset the deductible costs.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The 25/500 plan works differently as it is considered a copay plan with a lower deductible. Certain services such as Office Visits for PCP and Specialist, Urgent Care, Therapy and mental health/substance abuse and prescriptions have a copays (which only apply towards the annual OOPM. Some services such as ER and inpatient hospital are subject to deductible then 20%. Meaning you pay the negotiated contract amount between your provider and Anthem until you’ve reached your deductible. Once your deductible is met, then you are responsible for 20% of the negotiated fee between Anthem and your provider. Once you’ve reached you OOPM, then services are covered at 100% for the remaining plan year.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Please note that deductibles and out of pocket maximums reset October 1.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If you need help comparing the plans, check out Health Plan Assist – which is a free tool. Not only do they help compare the plan benefits and costs, they also help provide recommendations on how much to set aside in a tax advantage account such as your health savings account or flexible spending account. </a:t>
            </a:r>
          </a:p>
          <a:p>
            <a:pPr marL="53975" lvl="1" indent="0">
              <a:buFont typeface="Arial" panose="020B0604020202020204" pitchFamily="34" charset="0"/>
              <a:buNone/>
            </a:pPr>
            <a:endParaRPr lang="en-US" sz="1200" dirty="0"/>
          </a:p>
          <a:p>
            <a:pPr marL="53975" lvl="1" indent="0">
              <a:buFont typeface="Arial" panose="020B0604020202020204" pitchFamily="34" charset="0"/>
              <a:buNone/>
            </a:pPr>
            <a:r>
              <a:rPr lang="en-US" sz="1200" dirty="0"/>
              <a:t>One final thing to note is that your spouse is only eligible to enroll in your health plan if they are not offered coverage through their employer – please make sure to complete the spousal affidavit form </a:t>
            </a:r>
          </a:p>
          <a:p>
            <a:pPr marL="53975" lvl="1" indent="0">
              <a:buFont typeface="Arial" panose="020B0604020202020204" pitchFamily="34" charset="0"/>
              <a:buNone/>
            </a:pPr>
            <a:endParaRPr lang="en-US" sz="1200" dirty="0"/>
          </a:p>
        </p:txBody>
      </p:sp>
    </p:spTree>
    <p:extLst>
      <p:ext uri="{BB962C8B-B14F-4D97-AF65-F5344CB8AC3E}">
        <p14:creationId xmlns:p14="http://schemas.microsoft.com/office/powerpoint/2010/main" val="425209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95F5D-156A-E963-EBF2-8A5DFC0DC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5B188-61B1-9137-5EAB-A624C7E1A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ABF46-CFAE-320F-20BA-31C8489A4F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538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57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87FEF-2F4D-EBC4-CD32-329FC4860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A1F0E-F928-4CB2-2326-7B89793AD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BCD4F-1F3C-8DD2-D9BD-89B0BCE056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681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423A2-B24A-C2C6-3532-01F9AAA7D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BF66A-52D2-446E-E359-C47B65152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F6B92-5680-CD5B-7B4B-DDFAA4454D8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759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FF0000"/>
                </a:solidFill>
                <a:latin typeface="Arial" pitchFamily="34" charset="0"/>
                <a:ea typeface="MS PGothic" pitchFamily="34" charset="-128"/>
              </a:rPr>
              <a:t>As a reminder, all in-network preventive services are covered at no cost to you when enrolled in the medical plan. These services include but not limited to well baby exams, child exams, adult physicals, well women exams, immunizations and cancer screenings. You’ll want to visit Anthem.com for a list of preventive services. </a:t>
            </a:r>
          </a:p>
          <a:p>
            <a:pPr eaLnBrk="1" hangingPunct="1"/>
            <a:endParaRPr lang="en-US" altLang="en-US" dirty="0">
              <a:solidFill>
                <a:srgbClr val="FF0000"/>
              </a:solidFill>
              <a:latin typeface="Arial" pitchFamily="34" charset="0"/>
              <a:ea typeface="MS PGothic" pitchFamily="34" charset="-128"/>
            </a:endParaRPr>
          </a:p>
          <a:p>
            <a:pPr eaLnBrk="1" hangingPunct="1"/>
            <a:r>
              <a:rPr lang="en-US" altLang="en-US" dirty="0">
                <a:solidFill>
                  <a:srgbClr val="FF0000"/>
                </a:solidFill>
                <a:latin typeface="Arial" pitchFamily="34" charset="0"/>
                <a:ea typeface="MS PGothic" pitchFamily="34" charset="-128"/>
              </a:rPr>
              <a:t>By taking part in preventive care, you establish a base line with your doctor who can monitor and early detect something that could later be a much larger concern. Early detection may save you some money in the long run.</a:t>
            </a:r>
          </a:p>
          <a:p>
            <a:pPr eaLnBrk="1" hangingPunct="1"/>
            <a:endParaRPr lang="en-US" altLang="en-US" dirty="0">
              <a:solidFill>
                <a:srgbClr val="FF0000"/>
              </a:solidFill>
              <a:latin typeface="Arial" pitchFamily="34" charset="0"/>
              <a:ea typeface="MS PGothic" pitchFamily="34" charset="-128"/>
            </a:endParaRPr>
          </a:p>
          <a:p>
            <a:pPr eaLnBrk="1" hangingPunct="1"/>
            <a:r>
              <a:rPr lang="en-US" altLang="en-US" dirty="0">
                <a:solidFill>
                  <a:srgbClr val="FF0000"/>
                </a:solidFill>
                <a:latin typeface="Arial" pitchFamily="34" charset="0"/>
                <a:ea typeface="MS PGothic" pitchFamily="34" charset="-128"/>
              </a:rPr>
              <a:t>In addition, there are some medications that fall under preventive prescriptions, meaning that these medications are at no cost to you. Please see a list from HR.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34729" y="5314628"/>
            <a:ext cx="4655778" cy="598623"/>
          </a:xfrm>
          <a:prstGeom prst="rect">
            <a:avLst/>
          </a:prstGeom>
        </p:spPr>
        <p:txBody>
          <a:bodyPr vert="horz"/>
          <a:lstStyle>
            <a:lvl1pPr algn="l">
              <a:defRPr sz="24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4334729" y="5913251"/>
            <a:ext cx="4655778" cy="1569457"/>
          </a:xfrm>
          <a:prstGeom prst="rect">
            <a:avLst/>
          </a:prstGeom>
        </p:spPr>
        <p:txBody>
          <a:bodyPr vert="horz"/>
          <a:lstStyle>
            <a:lvl1pPr algn="l">
              <a:defRPr sz="2000" b="0"/>
            </a:lvl1pPr>
            <a:lvl2pPr>
              <a:defRPr sz="2400"/>
            </a:lvl2pPr>
            <a:lvl3pPr>
              <a:defRPr sz="2400"/>
            </a:lvl3pPr>
            <a:lvl4pPr>
              <a:defRPr sz="2400"/>
            </a:lvl4pPr>
            <a:lvl5pPr>
              <a:defRPr sz="2400"/>
            </a:lvl5pPr>
          </a:lstStyle>
          <a:p>
            <a:pPr lvl="0"/>
            <a:r>
              <a:rPr lang="en-US"/>
              <a:t>Edit Master text styles</a:t>
            </a:r>
          </a:p>
        </p:txBody>
      </p:sp>
    </p:spTree>
    <p:extLst>
      <p:ext uri="{BB962C8B-B14F-4D97-AF65-F5344CB8AC3E}">
        <p14:creationId xmlns:p14="http://schemas.microsoft.com/office/powerpoint/2010/main" val="85019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362340" y="6033108"/>
            <a:ext cx="3616875" cy="712908"/>
          </a:xfrm>
          <a:prstGeom prst="rect">
            <a:avLst/>
          </a:prstGeom>
        </p:spPr>
        <p:txBody>
          <a:bodyPr vert="horz"/>
          <a:lstStyle>
            <a:lvl1pPr algn="l">
              <a:defRPr sz="2000" baseline="0">
                <a:solidFill>
                  <a:srgbClr val="000000"/>
                </a:solidFill>
              </a:defRPr>
            </a:lvl1pPr>
          </a:lstStyle>
          <a:p>
            <a:pPr lvl="0"/>
            <a:r>
              <a:rPr lang="en-US"/>
              <a:t>Subtitle Here</a:t>
            </a:r>
          </a:p>
        </p:txBody>
      </p:sp>
      <p:sp>
        <p:nvSpPr>
          <p:cNvPr id="5" name="Text Placeholder 4"/>
          <p:cNvSpPr>
            <a:spLocks noGrp="1"/>
          </p:cNvSpPr>
          <p:nvPr>
            <p:ph type="body" sz="quarter" idx="11" hasCustomPrompt="1"/>
          </p:nvPr>
        </p:nvSpPr>
        <p:spPr>
          <a:xfrm>
            <a:off x="4362340" y="5307674"/>
            <a:ext cx="3616875" cy="545961"/>
          </a:xfrm>
          <a:prstGeom prst="rect">
            <a:avLst/>
          </a:prstGeom>
        </p:spPr>
        <p:txBody>
          <a:bodyPr vert="horz"/>
          <a:lstStyle>
            <a:lvl1pPr algn="l">
              <a:defRPr sz="2800">
                <a:solidFill>
                  <a:srgbClr val="BE0202"/>
                </a:solidFill>
              </a:defRPr>
            </a:lvl1pPr>
          </a:lstStyle>
          <a:p>
            <a:pPr lvl="0"/>
            <a:r>
              <a:rPr lang="en-US"/>
              <a:t>Title Here</a:t>
            </a:r>
          </a:p>
        </p:txBody>
      </p:sp>
    </p:spTree>
    <p:extLst>
      <p:ext uri="{BB962C8B-B14F-4D97-AF65-F5344CB8AC3E}">
        <p14:creationId xmlns:p14="http://schemas.microsoft.com/office/powerpoint/2010/main" val="301808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6C6C-F46E-41A7-BE8E-61ED75B105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F923C-ABF0-4DB6-BC6C-891B99D352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3DE64-539F-40BC-83F7-A4F900505F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3F105C5-2D59-4A2C-AE38-E0E28FFC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25C3E-21E5-4655-8C9E-BD23811D4236}"/>
              </a:ext>
            </a:extLst>
          </p:cNvPr>
          <p:cNvSpPr>
            <a:spLocks noGrp="1"/>
          </p:cNvSpPr>
          <p:nvPr>
            <p:ph type="sldNum" sz="quarter" idx="12"/>
          </p:nvPr>
        </p:nvSpPr>
        <p:spPr/>
        <p:txBody>
          <a:bodyPr/>
          <a:lstStyle/>
          <a:p>
            <a:fld id="{51F77B5F-B553-4C12-A01C-725DD64A0B18}" type="slidenum">
              <a:rPr lang="en-US" smtClean="0"/>
              <a:t>‹#›</a:t>
            </a:fld>
            <a:endParaRPr lang="en-US"/>
          </a:p>
        </p:txBody>
      </p:sp>
    </p:spTree>
    <p:extLst>
      <p:ext uri="{BB962C8B-B14F-4D97-AF65-F5344CB8AC3E}">
        <p14:creationId xmlns:p14="http://schemas.microsoft.com/office/powerpoint/2010/main" val="3314269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8984" y="150776"/>
            <a:ext cx="4586963" cy="796282"/>
          </a:xfrm>
          <a:prstGeom prst="rect">
            <a:avLst/>
          </a:prstGeom>
        </p:spPr>
        <p:txBody>
          <a:bodyPr vert="horz" anchor="ctr"/>
          <a:lstStyle>
            <a:lvl1pPr>
              <a:defRPr sz="2400" b="1">
                <a:solidFill>
                  <a:srgbClr val="000000"/>
                </a:solidFill>
                <a:latin typeface="+mj-lt"/>
              </a:defRPr>
            </a:lvl1pPr>
          </a:lstStyle>
          <a:p>
            <a:pPr lvl="0"/>
            <a:r>
              <a:rPr lang="en-US"/>
              <a:t>Edit Master text styles</a:t>
            </a:r>
          </a:p>
        </p:txBody>
      </p:sp>
      <p:sp>
        <p:nvSpPr>
          <p:cNvPr id="9" name="Text Placeholder 8"/>
          <p:cNvSpPr>
            <a:spLocks noGrp="1"/>
          </p:cNvSpPr>
          <p:nvPr>
            <p:ph type="body" sz="quarter" idx="11"/>
          </p:nvPr>
        </p:nvSpPr>
        <p:spPr>
          <a:xfrm>
            <a:off x="771526" y="1448163"/>
            <a:ext cx="7915275" cy="5041537"/>
          </a:xfrm>
          <a:prstGeom prst="rect">
            <a:avLst/>
          </a:prstGeom>
        </p:spPr>
        <p:txBody>
          <a:bodyPr vert="horz"/>
          <a:lstStyle>
            <a:lvl1pPr marL="285750" indent="-285750">
              <a:buFont typeface="Arial" panose="020B0604020202020204" pitchFamily="34" charset="0"/>
              <a:buChar char="•"/>
              <a:defRPr sz="1800"/>
            </a:lvl1pPr>
            <a:lvl2pPr>
              <a:defRPr sz="1600"/>
            </a:lvl2pPr>
            <a:lvl3pPr marL="1143000" indent="-228600">
              <a:buFont typeface="Courier New" panose="02070309020205020404" pitchFamily="49" charset="0"/>
              <a:buChar char="o"/>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788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1" y="1819387"/>
            <a:ext cx="3968751" cy="659305"/>
          </a:xfrm>
          <a:prstGeom prst="rect">
            <a:avLst/>
          </a:prstGeom>
        </p:spPr>
        <p:txBody>
          <a:bodyPr vert="horz"/>
          <a:lstStyle>
            <a:lvl1pPr>
              <a:defRPr sz="2800" b="1">
                <a:solidFill>
                  <a:srgbClr val="BE0202"/>
                </a:solidFill>
                <a:latin typeface="+mj-lt"/>
              </a:defRPr>
            </a:lvl1pPr>
          </a:lstStyle>
          <a:p>
            <a:pPr lvl="0"/>
            <a:r>
              <a:rPr lang="en-US"/>
              <a:t>Edit Master text styles</a:t>
            </a:r>
          </a:p>
        </p:txBody>
      </p:sp>
      <p:sp>
        <p:nvSpPr>
          <p:cNvPr id="11" name="Text Placeholder 3"/>
          <p:cNvSpPr>
            <a:spLocks noGrp="1"/>
          </p:cNvSpPr>
          <p:nvPr>
            <p:ph type="body" sz="quarter" idx="12"/>
          </p:nvPr>
        </p:nvSpPr>
        <p:spPr>
          <a:xfrm>
            <a:off x="4648202" y="1819387"/>
            <a:ext cx="3968751" cy="659305"/>
          </a:xfrm>
          <a:prstGeom prst="rect">
            <a:avLst/>
          </a:prstGeom>
        </p:spPr>
        <p:txBody>
          <a:bodyPr vert="horz"/>
          <a:lstStyle>
            <a:lvl1pPr>
              <a:defRPr sz="2800" b="1">
                <a:solidFill>
                  <a:srgbClr val="BE0202"/>
                </a:solidFill>
              </a:defRPr>
            </a:lvl1pPr>
          </a:lstStyle>
          <a:p>
            <a:pPr lvl="0"/>
            <a:r>
              <a:rPr lang="en-US"/>
              <a:t>Edit Master text styles</a:t>
            </a:r>
          </a:p>
        </p:txBody>
      </p:sp>
      <p:sp>
        <p:nvSpPr>
          <p:cNvPr id="6" name="Content Placeholder 5"/>
          <p:cNvSpPr>
            <a:spLocks noGrp="1"/>
          </p:cNvSpPr>
          <p:nvPr>
            <p:ph sz="quarter" idx="13"/>
          </p:nvPr>
        </p:nvSpPr>
        <p:spPr>
          <a:xfrm>
            <a:off x="457201" y="2478091"/>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4"/>
          </p:nvPr>
        </p:nvSpPr>
        <p:spPr>
          <a:xfrm>
            <a:off x="4648202" y="2481595"/>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09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2" y="1736561"/>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Text</a:t>
            </a:r>
          </a:p>
        </p:txBody>
      </p:sp>
      <p:sp>
        <p:nvSpPr>
          <p:cNvPr id="14" name="Text Placeholder 2"/>
          <p:cNvSpPr>
            <a:spLocks noGrp="1"/>
          </p:cNvSpPr>
          <p:nvPr>
            <p:ph type="body" idx="10" hasCustomPrompt="1"/>
          </p:nvPr>
        </p:nvSpPr>
        <p:spPr>
          <a:xfrm>
            <a:off x="4649790" y="1730180"/>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Text</a:t>
            </a:r>
          </a:p>
        </p:txBody>
      </p:sp>
      <p:sp>
        <p:nvSpPr>
          <p:cNvPr id="5" name="Text Placeholder 4"/>
          <p:cNvSpPr>
            <a:spLocks noGrp="1"/>
          </p:cNvSpPr>
          <p:nvPr>
            <p:ph type="body" sz="quarter" idx="12" hasCustomPrompt="1"/>
          </p:nvPr>
        </p:nvSpPr>
        <p:spPr>
          <a:xfrm>
            <a:off x="457202" y="2376491"/>
            <a:ext cx="4040188" cy="530225"/>
          </a:xfrm>
          <a:prstGeom prst="rect">
            <a:avLst/>
          </a:prstGeom>
        </p:spPr>
        <p:txBody>
          <a:bodyPr vert="horz"/>
          <a:lstStyle>
            <a:lvl1pPr>
              <a:defRPr sz="2000" b="1" baseline="0">
                <a:solidFill>
                  <a:srgbClr val="000000"/>
                </a:solidFill>
              </a:defRPr>
            </a:lvl1pPr>
          </a:lstStyle>
          <a:p>
            <a:pPr lvl="0"/>
            <a:r>
              <a:rPr lang="en-US"/>
              <a:t>Add Subtitle</a:t>
            </a:r>
          </a:p>
        </p:txBody>
      </p:sp>
      <p:sp>
        <p:nvSpPr>
          <p:cNvPr id="11" name="Text Placeholder 4"/>
          <p:cNvSpPr>
            <a:spLocks noGrp="1"/>
          </p:cNvSpPr>
          <p:nvPr>
            <p:ph type="body" sz="quarter" idx="13" hasCustomPrompt="1"/>
          </p:nvPr>
        </p:nvSpPr>
        <p:spPr>
          <a:xfrm>
            <a:off x="4649790" y="2370109"/>
            <a:ext cx="4040188" cy="530225"/>
          </a:xfrm>
          <a:prstGeom prst="rect">
            <a:avLst/>
          </a:prstGeom>
        </p:spPr>
        <p:txBody>
          <a:bodyPr vert="horz"/>
          <a:lstStyle>
            <a:lvl1pPr>
              <a:defRPr sz="2000" b="1" baseline="0">
                <a:solidFill>
                  <a:srgbClr val="000000"/>
                </a:solidFill>
              </a:defRPr>
            </a:lvl1pPr>
          </a:lstStyle>
          <a:p>
            <a:pPr lvl="0"/>
            <a:r>
              <a:rPr lang="en-US"/>
              <a:t>Add Subtitle</a:t>
            </a:r>
          </a:p>
        </p:txBody>
      </p:sp>
      <p:sp>
        <p:nvSpPr>
          <p:cNvPr id="7" name="Content Placeholder 6"/>
          <p:cNvSpPr>
            <a:spLocks noGrp="1"/>
          </p:cNvSpPr>
          <p:nvPr>
            <p:ph sz="quarter" idx="14"/>
          </p:nvPr>
        </p:nvSpPr>
        <p:spPr>
          <a:xfrm>
            <a:off x="457202" y="2906713"/>
            <a:ext cx="4040188" cy="3505200"/>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5"/>
          </p:nvPr>
        </p:nvSpPr>
        <p:spPr>
          <a:xfrm>
            <a:off x="4649790" y="2914873"/>
            <a:ext cx="4040188" cy="3497043"/>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7298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707933"/>
            <a:ext cx="3008313" cy="779517"/>
          </a:xfrm>
          <a:prstGeom prst="rect">
            <a:avLst/>
          </a:prstGeom>
        </p:spPr>
        <p:txBody>
          <a:bodyPr anchor="b"/>
          <a:lstStyle>
            <a:lvl1pPr algn="l">
              <a:defRPr sz="2000" b="1">
                <a:solidFill>
                  <a:srgbClr val="BE0202"/>
                </a:solidFill>
              </a:defRPr>
            </a:lvl1pPr>
          </a:lstStyle>
          <a:p>
            <a:r>
              <a:rPr lang="en-US"/>
              <a:t>Click to edit Master title style</a:t>
            </a:r>
          </a:p>
        </p:txBody>
      </p:sp>
      <p:sp>
        <p:nvSpPr>
          <p:cNvPr id="4" name="Text Placeholder 3"/>
          <p:cNvSpPr>
            <a:spLocks noGrp="1"/>
          </p:cNvSpPr>
          <p:nvPr>
            <p:ph type="body" sz="half" idx="2"/>
          </p:nvPr>
        </p:nvSpPr>
        <p:spPr>
          <a:xfrm>
            <a:off x="457202" y="2487448"/>
            <a:ext cx="3008313" cy="4004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5"/>
          <p:cNvSpPr>
            <a:spLocks noGrp="1"/>
          </p:cNvSpPr>
          <p:nvPr>
            <p:ph type="body" sz="quarter" idx="10"/>
          </p:nvPr>
        </p:nvSpPr>
        <p:spPr>
          <a:xfrm>
            <a:off x="3575051" y="1707932"/>
            <a:ext cx="5111751" cy="779683"/>
          </a:xfrm>
          <a:prstGeom prst="rect">
            <a:avLst/>
          </a:prstGeom>
        </p:spPr>
        <p:txBody>
          <a:bodyPr vert="horz"/>
          <a:lstStyle>
            <a:lvl1pPr>
              <a:defRPr sz="28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3575051" y="2487616"/>
            <a:ext cx="5111751" cy="4003675"/>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484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983015"/>
            <a:ext cx="5486400" cy="566738"/>
          </a:xfrm>
          <a:prstGeom prst="rect">
            <a:avLst/>
          </a:prstGeom>
        </p:spPr>
        <p:txBody>
          <a:bodyPr anchor="b"/>
          <a:lstStyle>
            <a:lvl1pPr algn="l">
              <a:defRPr sz="2000" b="1">
                <a:solidFill>
                  <a:srgbClr val="BE0202"/>
                </a:solidFill>
              </a:defRPr>
            </a:lvl1pPr>
          </a:lstStyle>
          <a:p>
            <a:r>
              <a:rPr lang="en-US"/>
              <a:t>Click to edit Master title style</a:t>
            </a:r>
          </a:p>
        </p:txBody>
      </p:sp>
      <p:sp>
        <p:nvSpPr>
          <p:cNvPr id="3" name="Picture Placeholder 2"/>
          <p:cNvSpPr>
            <a:spLocks noGrp="1"/>
          </p:cNvSpPr>
          <p:nvPr>
            <p:ph type="pic" idx="1"/>
          </p:nvPr>
        </p:nvSpPr>
        <p:spPr>
          <a:xfrm>
            <a:off x="819588" y="1793437"/>
            <a:ext cx="7431800" cy="40310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91352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464424" y="6006179"/>
            <a:ext cx="1497624" cy="954088"/>
          </a:xfrm>
          <a:prstGeom prst="rect">
            <a:avLst/>
          </a:prstGeom>
        </p:spPr>
        <p:txBody>
          <a:bodyPr vert="horz"/>
          <a:lstStyle>
            <a:lvl1pPr algn="r">
              <a:defRPr sz="1800" b="0" baseline="0">
                <a:solidFill>
                  <a:srgbClr val="000000"/>
                </a:solidFill>
              </a:defRPr>
            </a:lvl1pPr>
          </a:lstStyle>
          <a:p>
            <a:pPr lvl="0"/>
            <a:r>
              <a:rPr lang="en-US"/>
              <a:t>Date</a:t>
            </a:r>
          </a:p>
        </p:txBody>
      </p:sp>
      <p:sp>
        <p:nvSpPr>
          <p:cNvPr id="5" name="Text Placeholder 4"/>
          <p:cNvSpPr>
            <a:spLocks noGrp="1"/>
          </p:cNvSpPr>
          <p:nvPr>
            <p:ph type="body" sz="quarter" idx="11" hasCustomPrompt="1"/>
          </p:nvPr>
        </p:nvSpPr>
        <p:spPr>
          <a:xfrm>
            <a:off x="4554769" y="6006181"/>
            <a:ext cx="2594891" cy="811171"/>
          </a:xfrm>
          <a:prstGeom prst="rect">
            <a:avLst/>
          </a:prstGeom>
        </p:spPr>
        <p:txBody>
          <a:bodyPr vert="horz"/>
          <a:lstStyle>
            <a:lvl1pPr>
              <a:defRPr sz="1800" b="1">
                <a:solidFill>
                  <a:srgbClr val="000000"/>
                </a:solidFill>
                <a:latin typeface="+mj-lt"/>
              </a:defRPr>
            </a:lvl1pPr>
          </a:lstStyle>
          <a:p>
            <a:pPr lvl="0"/>
            <a:r>
              <a:rPr lang="en-US"/>
              <a:t>Title Here</a:t>
            </a:r>
          </a:p>
        </p:txBody>
      </p:sp>
    </p:spTree>
    <p:extLst>
      <p:ext uri="{BB962C8B-B14F-4D97-AF65-F5344CB8AC3E}">
        <p14:creationId xmlns:p14="http://schemas.microsoft.com/office/powerpoint/2010/main" val="422245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3 - Blue/White - Benefit Servic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A76C78-678A-99B0-9D56-5A5D295A40A2}"/>
              </a:ext>
            </a:extLst>
          </p:cNvPr>
          <p:cNvSpPr/>
          <p:nvPr userDrawn="1"/>
        </p:nvSpPr>
        <p:spPr>
          <a:xfrm>
            <a:off x="0" y="0"/>
            <a:ext cx="9144000" cy="687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3">
            <a:extLst>
              <a:ext uri="{FF2B5EF4-FFF2-40B4-BE49-F238E27FC236}">
                <a16:creationId xmlns:a16="http://schemas.microsoft.com/office/drawing/2014/main" id="{C814A9D1-E6BF-3847-6FBB-C8EF88C7E804}"/>
              </a:ext>
            </a:extLst>
          </p:cNvPr>
          <p:cNvSpPr>
            <a:spLocks noGrp="1"/>
          </p:cNvSpPr>
          <p:nvPr>
            <p:ph type="title"/>
          </p:nvPr>
        </p:nvSpPr>
        <p:spPr>
          <a:xfrm>
            <a:off x="892565" y="2242787"/>
            <a:ext cx="7886700" cy="469762"/>
          </a:xfrm>
        </p:spPr>
        <p:txBody>
          <a:bodyPr>
            <a:normAutofit/>
          </a:bodyPr>
          <a:lstStyle>
            <a:lvl1pPr>
              <a:defRPr sz="2400" b="1">
                <a:solidFill>
                  <a:srgbClr val="58595B"/>
                </a:solidFill>
              </a:defRPr>
            </a:lvl1pPr>
          </a:lstStyle>
          <a:p>
            <a:r>
              <a:rPr lang="en-US"/>
              <a:t>Click to edit Master title style</a:t>
            </a:r>
          </a:p>
        </p:txBody>
      </p:sp>
      <p:sp>
        <p:nvSpPr>
          <p:cNvPr id="4" name="Text Placeholder 6">
            <a:extLst>
              <a:ext uri="{FF2B5EF4-FFF2-40B4-BE49-F238E27FC236}">
                <a16:creationId xmlns:a16="http://schemas.microsoft.com/office/drawing/2014/main" id="{73EF36EF-8227-1CDD-A10B-D4B46434514A}"/>
              </a:ext>
            </a:extLst>
          </p:cNvPr>
          <p:cNvSpPr>
            <a:spLocks noGrp="1"/>
          </p:cNvSpPr>
          <p:nvPr>
            <p:ph type="body" sz="quarter" idx="10"/>
          </p:nvPr>
        </p:nvSpPr>
        <p:spPr>
          <a:xfrm>
            <a:off x="892565" y="2711406"/>
            <a:ext cx="7886700" cy="469762"/>
          </a:xfrm>
        </p:spPr>
        <p:txBody>
          <a:bodyPr/>
          <a:lstStyle>
            <a:lvl1pPr marL="0" indent="0">
              <a:buNone/>
              <a:defRPr>
                <a:solidFill>
                  <a:srgbClr val="58595B"/>
                </a:solidFill>
              </a:defRPr>
            </a:lvl1pPr>
          </a:lstStyle>
          <a:p>
            <a:pPr lvl="0"/>
            <a:r>
              <a:rPr lang="en-US"/>
              <a:t>Click to edit Master text styles</a:t>
            </a:r>
          </a:p>
        </p:txBody>
      </p:sp>
      <p:sp>
        <p:nvSpPr>
          <p:cNvPr id="2" name="Graphic 6">
            <a:extLst>
              <a:ext uri="{FF2B5EF4-FFF2-40B4-BE49-F238E27FC236}">
                <a16:creationId xmlns:a16="http://schemas.microsoft.com/office/drawing/2014/main" id="{CE96B432-26C5-1D99-A28E-E3D2492C4EC1}"/>
              </a:ext>
            </a:extLst>
          </p:cNvPr>
          <p:cNvSpPr/>
          <p:nvPr userDrawn="1"/>
        </p:nvSpPr>
        <p:spPr>
          <a:xfrm>
            <a:off x="1" y="4061499"/>
            <a:ext cx="9143999" cy="2814001"/>
          </a:xfrm>
          <a:custGeom>
            <a:avLst/>
            <a:gdLst>
              <a:gd name="connsiteX0" fmla="*/ 0 w 7772400"/>
              <a:gd name="connsiteY0" fmla="*/ 0 h 1793926"/>
              <a:gd name="connsiteX1" fmla="*/ 0 w 7772400"/>
              <a:gd name="connsiteY1" fmla="*/ 1793927 h 1793926"/>
              <a:gd name="connsiteX2" fmla="*/ 7772400 w 7772400"/>
              <a:gd name="connsiteY2" fmla="*/ 1793927 h 1793926"/>
              <a:gd name="connsiteX3" fmla="*/ 7772400 w 7772400"/>
              <a:gd name="connsiteY3" fmla="*/ 753356 h 1793926"/>
            </a:gdLst>
            <a:ahLst/>
            <a:cxnLst>
              <a:cxn ang="0">
                <a:pos x="connsiteX0" y="connsiteY0"/>
              </a:cxn>
              <a:cxn ang="0">
                <a:pos x="connsiteX1" y="connsiteY1"/>
              </a:cxn>
              <a:cxn ang="0">
                <a:pos x="connsiteX2" y="connsiteY2"/>
              </a:cxn>
              <a:cxn ang="0">
                <a:pos x="connsiteX3" y="connsiteY3"/>
              </a:cxn>
            </a:cxnLst>
            <a:rect l="l" t="t" r="r" b="b"/>
            <a:pathLst>
              <a:path w="7772400" h="1793926">
                <a:moveTo>
                  <a:pt x="0" y="0"/>
                </a:moveTo>
                <a:lnTo>
                  <a:pt x="0" y="1793927"/>
                </a:lnTo>
                <a:lnTo>
                  <a:pt x="7772400" y="1793927"/>
                </a:lnTo>
                <a:lnTo>
                  <a:pt x="7772400" y="753356"/>
                </a:lnTo>
                <a:close/>
              </a:path>
            </a:pathLst>
          </a:custGeom>
          <a:solidFill>
            <a:srgbClr val="37546F"/>
          </a:solidFill>
          <a:ln w="4048" cap="flat">
            <a:noFill/>
            <a:prstDash val="solid"/>
            <a:miter/>
          </a:ln>
        </p:spPr>
        <p:txBody>
          <a:bodyPr rtlCol="0" anchor="ctr"/>
          <a:lstStyle/>
          <a:p>
            <a:endParaRPr lang="en-US" sz="1350"/>
          </a:p>
        </p:txBody>
      </p:sp>
      <p:pic>
        <p:nvPicPr>
          <p:cNvPr id="5" name="Picture 4" descr="A black background with white text&#10;&#10;Description automatically generated with medium confidence">
            <a:extLst>
              <a:ext uri="{FF2B5EF4-FFF2-40B4-BE49-F238E27FC236}">
                <a16:creationId xmlns:a16="http://schemas.microsoft.com/office/drawing/2014/main" id="{F6DC8BC0-AA1E-98B5-9713-B7127AAD3BC2}"/>
              </a:ext>
            </a:extLst>
          </p:cNvPr>
          <p:cNvPicPr>
            <a:picLocks noChangeAspect="1"/>
          </p:cNvPicPr>
          <p:nvPr userDrawn="1"/>
        </p:nvPicPr>
        <p:blipFill>
          <a:blip r:embed="rId2"/>
          <a:stretch>
            <a:fillRect/>
          </a:stretch>
        </p:blipFill>
        <p:spPr>
          <a:xfrm>
            <a:off x="807488" y="5821479"/>
            <a:ext cx="2084263" cy="496206"/>
          </a:xfrm>
          <a:prstGeom prst="rect">
            <a:avLst/>
          </a:prstGeom>
        </p:spPr>
      </p:pic>
    </p:spTree>
    <p:extLst>
      <p:ext uri="{BB962C8B-B14F-4D97-AF65-F5344CB8AC3E}">
        <p14:creationId xmlns:p14="http://schemas.microsoft.com/office/powerpoint/2010/main" val="19475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6C6C-F46E-41A7-BE8E-61ED75B105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F923C-ABF0-4DB6-BC6C-891B99D352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3DE64-539F-40BC-83F7-A4F900505F87}"/>
              </a:ext>
            </a:extLst>
          </p:cNvPr>
          <p:cNvSpPr>
            <a:spLocks noGrp="1"/>
          </p:cNvSpPr>
          <p:nvPr>
            <p:ph type="dt" sz="half" idx="10"/>
          </p:nvPr>
        </p:nvSpPr>
        <p:spPr/>
        <p:txBody>
          <a:bodyPr/>
          <a:lstStyle/>
          <a:p>
            <a:fld id="{B28E0B48-DAE7-43F5-A76C-9BB07D5F22BC}" type="datetimeFigureOut">
              <a:rPr lang="en-US" smtClean="0"/>
              <a:t>8/11/2025</a:t>
            </a:fld>
            <a:endParaRPr lang="en-US"/>
          </a:p>
        </p:txBody>
      </p:sp>
      <p:sp>
        <p:nvSpPr>
          <p:cNvPr id="5" name="Footer Placeholder 4">
            <a:extLst>
              <a:ext uri="{FF2B5EF4-FFF2-40B4-BE49-F238E27FC236}">
                <a16:creationId xmlns:a16="http://schemas.microsoft.com/office/drawing/2014/main" id="{03F105C5-2D59-4A2C-AE38-E0E28FFC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25C3E-21E5-4655-8C9E-BD23811D4236}"/>
              </a:ext>
            </a:extLst>
          </p:cNvPr>
          <p:cNvSpPr>
            <a:spLocks noGrp="1"/>
          </p:cNvSpPr>
          <p:nvPr>
            <p:ph type="sldNum" sz="quarter" idx="12"/>
          </p:nvPr>
        </p:nvSpPr>
        <p:spPr/>
        <p:txBody>
          <a:bodyPr/>
          <a:lstStyle/>
          <a:p>
            <a:fld id="{51F77B5F-B553-4C12-A01C-725DD64A0B18}" type="slidenum">
              <a:rPr lang="en-US" smtClean="0"/>
              <a:t>‹#›</a:t>
            </a:fld>
            <a:endParaRPr lang="en-US"/>
          </a:p>
        </p:txBody>
      </p:sp>
    </p:spTree>
    <p:extLst>
      <p:ext uri="{BB962C8B-B14F-4D97-AF65-F5344CB8AC3E}">
        <p14:creationId xmlns:p14="http://schemas.microsoft.com/office/powerpoint/2010/main" val="138130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98984" y="150776"/>
            <a:ext cx="4586963" cy="796282"/>
          </a:xfrm>
          <a:prstGeom prst="rect">
            <a:avLst/>
          </a:prstGeom>
        </p:spPr>
        <p:txBody>
          <a:bodyPr vert="horz" anchor="ctr"/>
          <a:lstStyle>
            <a:lvl1pPr>
              <a:defRPr sz="2400" b="1">
                <a:solidFill>
                  <a:srgbClr val="000000"/>
                </a:solidFill>
                <a:latin typeface="+mj-lt"/>
              </a:defRPr>
            </a:lvl1pPr>
          </a:lstStyle>
          <a:p>
            <a:pPr lvl="0"/>
            <a:r>
              <a:rPr lang="en-US"/>
              <a:t>Edit Master text styles</a:t>
            </a:r>
          </a:p>
        </p:txBody>
      </p:sp>
      <p:sp>
        <p:nvSpPr>
          <p:cNvPr id="9" name="Text Placeholder 8"/>
          <p:cNvSpPr>
            <a:spLocks noGrp="1"/>
          </p:cNvSpPr>
          <p:nvPr>
            <p:ph type="body" sz="quarter" idx="11"/>
          </p:nvPr>
        </p:nvSpPr>
        <p:spPr>
          <a:xfrm>
            <a:off x="771526" y="1448163"/>
            <a:ext cx="7915275" cy="5041537"/>
          </a:xfrm>
          <a:prstGeom prst="rect">
            <a:avLst/>
          </a:prstGeom>
        </p:spPr>
        <p:txBody>
          <a:bodyPr vert="horz"/>
          <a:lstStyle>
            <a:lvl1pPr marL="285750" indent="-285750">
              <a:buFont typeface="Arial" panose="020B0604020202020204" pitchFamily="34" charset="0"/>
              <a:buChar char="•"/>
              <a:defRPr sz="1800"/>
            </a:lvl1pPr>
            <a:lvl2pPr>
              <a:defRPr sz="1600"/>
            </a:lvl2pPr>
            <a:lvl3pPr marL="1143000" indent="-228600">
              <a:buFont typeface="Courier New" panose="02070309020205020404" pitchFamily="49" charset="0"/>
              <a:buChar char="o"/>
              <a:defRPr sz="1400"/>
            </a:lvl3pPr>
            <a:lvl4pPr>
              <a:defRPr sz="12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36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57201" y="1819387"/>
            <a:ext cx="3968751" cy="659305"/>
          </a:xfrm>
          <a:prstGeom prst="rect">
            <a:avLst/>
          </a:prstGeom>
        </p:spPr>
        <p:txBody>
          <a:bodyPr vert="horz"/>
          <a:lstStyle>
            <a:lvl1pPr>
              <a:defRPr sz="2800" b="1">
                <a:solidFill>
                  <a:srgbClr val="BE0202"/>
                </a:solidFill>
                <a:latin typeface="+mj-lt"/>
              </a:defRPr>
            </a:lvl1pPr>
          </a:lstStyle>
          <a:p>
            <a:pPr lvl="0"/>
            <a:r>
              <a:rPr lang="en-US"/>
              <a:t>Edit Master text styles</a:t>
            </a:r>
          </a:p>
        </p:txBody>
      </p:sp>
      <p:sp>
        <p:nvSpPr>
          <p:cNvPr id="11" name="Text Placeholder 3"/>
          <p:cNvSpPr>
            <a:spLocks noGrp="1"/>
          </p:cNvSpPr>
          <p:nvPr>
            <p:ph type="body" sz="quarter" idx="12"/>
          </p:nvPr>
        </p:nvSpPr>
        <p:spPr>
          <a:xfrm>
            <a:off x="4648202" y="1819387"/>
            <a:ext cx="3968751" cy="659305"/>
          </a:xfrm>
          <a:prstGeom prst="rect">
            <a:avLst/>
          </a:prstGeom>
        </p:spPr>
        <p:txBody>
          <a:bodyPr vert="horz"/>
          <a:lstStyle>
            <a:lvl1pPr>
              <a:defRPr sz="2800" b="1">
                <a:solidFill>
                  <a:srgbClr val="BE0202"/>
                </a:solidFill>
              </a:defRPr>
            </a:lvl1pPr>
          </a:lstStyle>
          <a:p>
            <a:pPr lvl="0"/>
            <a:r>
              <a:rPr lang="en-US"/>
              <a:t>Edit Master text styles</a:t>
            </a:r>
          </a:p>
        </p:txBody>
      </p:sp>
      <p:sp>
        <p:nvSpPr>
          <p:cNvPr id="6" name="Content Placeholder 5"/>
          <p:cNvSpPr>
            <a:spLocks noGrp="1"/>
          </p:cNvSpPr>
          <p:nvPr>
            <p:ph sz="quarter" idx="13"/>
          </p:nvPr>
        </p:nvSpPr>
        <p:spPr>
          <a:xfrm>
            <a:off x="457201" y="2478091"/>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14"/>
          </p:nvPr>
        </p:nvSpPr>
        <p:spPr>
          <a:xfrm>
            <a:off x="4648202" y="2481595"/>
            <a:ext cx="3968751" cy="4003675"/>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83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2" y="1736561"/>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Text</a:t>
            </a:r>
          </a:p>
        </p:txBody>
      </p:sp>
      <p:sp>
        <p:nvSpPr>
          <p:cNvPr id="14" name="Text Placeholder 2"/>
          <p:cNvSpPr>
            <a:spLocks noGrp="1"/>
          </p:cNvSpPr>
          <p:nvPr>
            <p:ph type="body" idx="10" hasCustomPrompt="1"/>
          </p:nvPr>
        </p:nvSpPr>
        <p:spPr>
          <a:xfrm>
            <a:off x="4649790" y="1730180"/>
            <a:ext cx="4040188" cy="639762"/>
          </a:xfrm>
          <a:prstGeom prst="rect">
            <a:avLst/>
          </a:prstGeom>
        </p:spPr>
        <p:txBody>
          <a:bodyPr anchor="b">
            <a:noAutofit/>
          </a:bodyPr>
          <a:lstStyle>
            <a:lvl1pPr marL="0" indent="0">
              <a:buNone/>
              <a:defRPr sz="3200" b="1">
                <a:solidFill>
                  <a:srgbClr val="BE02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 Text</a:t>
            </a:r>
          </a:p>
        </p:txBody>
      </p:sp>
      <p:sp>
        <p:nvSpPr>
          <p:cNvPr id="5" name="Text Placeholder 4"/>
          <p:cNvSpPr>
            <a:spLocks noGrp="1"/>
          </p:cNvSpPr>
          <p:nvPr>
            <p:ph type="body" sz="quarter" idx="12" hasCustomPrompt="1"/>
          </p:nvPr>
        </p:nvSpPr>
        <p:spPr>
          <a:xfrm>
            <a:off x="457202" y="2376491"/>
            <a:ext cx="4040188" cy="530225"/>
          </a:xfrm>
          <a:prstGeom prst="rect">
            <a:avLst/>
          </a:prstGeom>
        </p:spPr>
        <p:txBody>
          <a:bodyPr vert="horz"/>
          <a:lstStyle>
            <a:lvl1pPr>
              <a:defRPr sz="2000" b="1" baseline="0">
                <a:solidFill>
                  <a:srgbClr val="000000"/>
                </a:solidFill>
              </a:defRPr>
            </a:lvl1pPr>
          </a:lstStyle>
          <a:p>
            <a:pPr lvl="0"/>
            <a:r>
              <a:rPr lang="en-US"/>
              <a:t>Add Subtitle</a:t>
            </a:r>
          </a:p>
        </p:txBody>
      </p:sp>
      <p:sp>
        <p:nvSpPr>
          <p:cNvPr id="11" name="Text Placeholder 4"/>
          <p:cNvSpPr>
            <a:spLocks noGrp="1"/>
          </p:cNvSpPr>
          <p:nvPr>
            <p:ph type="body" sz="quarter" idx="13" hasCustomPrompt="1"/>
          </p:nvPr>
        </p:nvSpPr>
        <p:spPr>
          <a:xfrm>
            <a:off x="4649790" y="2370109"/>
            <a:ext cx="4040188" cy="530225"/>
          </a:xfrm>
          <a:prstGeom prst="rect">
            <a:avLst/>
          </a:prstGeom>
        </p:spPr>
        <p:txBody>
          <a:bodyPr vert="horz"/>
          <a:lstStyle>
            <a:lvl1pPr>
              <a:defRPr sz="2000" b="1" baseline="0">
                <a:solidFill>
                  <a:srgbClr val="000000"/>
                </a:solidFill>
              </a:defRPr>
            </a:lvl1pPr>
          </a:lstStyle>
          <a:p>
            <a:pPr lvl="0"/>
            <a:r>
              <a:rPr lang="en-US"/>
              <a:t>Add Subtitle</a:t>
            </a:r>
          </a:p>
        </p:txBody>
      </p:sp>
      <p:sp>
        <p:nvSpPr>
          <p:cNvPr id="7" name="Content Placeholder 6"/>
          <p:cNvSpPr>
            <a:spLocks noGrp="1"/>
          </p:cNvSpPr>
          <p:nvPr>
            <p:ph sz="quarter" idx="14"/>
          </p:nvPr>
        </p:nvSpPr>
        <p:spPr>
          <a:xfrm>
            <a:off x="457202" y="2906713"/>
            <a:ext cx="4040188" cy="3505200"/>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p:cNvSpPr>
            <a:spLocks noGrp="1"/>
          </p:cNvSpPr>
          <p:nvPr>
            <p:ph sz="quarter" idx="15"/>
          </p:nvPr>
        </p:nvSpPr>
        <p:spPr>
          <a:xfrm>
            <a:off x="4649790" y="2914873"/>
            <a:ext cx="4040188" cy="3497043"/>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707933"/>
            <a:ext cx="3008313" cy="779517"/>
          </a:xfrm>
          <a:prstGeom prst="rect">
            <a:avLst/>
          </a:prstGeom>
        </p:spPr>
        <p:txBody>
          <a:bodyPr anchor="b"/>
          <a:lstStyle>
            <a:lvl1pPr algn="l">
              <a:defRPr sz="2000" b="1">
                <a:solidFill>
                  <a:srgbClr val="BE0202"/>
                </a:solidFill>
              </a:defRPr>
            </a:lvl1pPr>
          </a:lstStyle>
          <a:p>
            <a:r>
              <a:rPr lang="en-US"/>
              <a:t>Click to edit Master title style</a:t>
            </a:r>
          </a:p>
        </p:txBody>
      </p:sp>
      <p:sp>
        <p:nvSpPr>
          <p:cNvPr id="4" name="Text Placeholder 3"/>
          <p:cNvSpPr>
            <a:spLocks noGrp="1"/>
          </p:cNvSpPr>
          <p:nvPr>
            <p:ph type="body" sz="half" idx="2"/>
          </p:nvPr>
        </p:nvSpPr>
        <p:spPr>
          <a:xfrm>
            <a:off x="457202" y="2487448"/>
            <a:ext cx="3008313" cy="4004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5"/>
          <p:cNvSpPr>
            <a:spLocks noGrp="1"/>
          </p:cNvSpPr>
          <p:nvPr>
            <p:ph type="body" sz="quarter" idx="10"/>
          </p:nvPr>
        </p:nvSpPr>
        <p:spPr>
          <a:xfrm>
            <a:off x="3575051" y="1707932"/>
            <a:ext cx="5111751" cy="779683"/>
          </a:xfrm>
          <a:prstGeom prst="rect">
            <a:avLst/>
          </a:prstGeom>
        </p:spPr>
        <p:txBody>
          <a:bodyPr vert="horz"/>
          <a:lstStyle>
            <a:lvl1pPr>
              <a:defRPr sz="28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3575051" y="2487616"/>
            <a:ext cx="5111751" cy="4003675"/>
          </a:xfrm>
          <a:prstGeom prst="rect">
            <a:avLst/>
          </a:prstGeom>
        </p:spPr>
        <p:txBody>
          <a:bodyPr vert="horz"/>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2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983015"/>
            <a:ext cx="5486400" cy="566738"/>
          </a:xfrm>
          <a:prstGeom prst="rect">
            <a:avLst/>
          </a:prstGeom>
        </p:spPr>
        <p:txBody>
          <a:bodyPr anchor="b"/>
          <a:lstStyle>
            <a:lvl1pPr algn="l">
              <a:defRPr sz="2000" b="1">
                <a:solidFill>
                  <a:srgbClr val="BE0202"/>
                </a:solidFill>
              </a:defRPr>
            </a:lvl1pPr>
          </a:lstStyle>
          <a:p>
            <a:r>
              <a:rPr lang="en-US"/>
              <a:t>Click to edit Master title style</a:t>
            </a:r>
          </a:p>
        </p:txBody>
      </p:sp>
      <p:sp>
        <p:nvSpPr>
          <p:cNvPr id="3" name="Picture Placeholder 2"/>
          <p:cNvSpPr>
            <a:spLocks noGrp="1"/>
          </p:cNvSpPr>
          <p:nvPr>
            <p:ph type="pic" idx="1"/>
          </p:nvPr>
        </p:nvSpPr>
        <p:spPr>
          <a:xfrm>
            <a:off x="819588" y="1793437"/>
            <a:ext cx="7431800" cy="40310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9000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464424" y="6006179"/>
            <a:ext cx="1497624" cy="954088"/>
          </a:xfrm>
          <a:prstGeom prst="rect">
            <a:avLst/>
          </a:prstGeom>
        </p:spPr>
        <p:txBody>
          <a:bodyPr vert="horz"/>
          <a:lstStyle>
            <a:lvl1pPr algn="r">
              <a:defRPr sz="1800" b="0" baseline="0">
                <a:solidFill>
                  <a:srgbClr val="000000"/>
                </a:solidFill>
              </a:defRPr>
            </a:lvl1pPr>
          </a:lstStyle>
          <a:p>
            <a:pPr lvl="0"/>
            <a:r>
              <a:rPr lang="en-US"/>
              <a:t>Date</a:t>
            </a:r>
          </a:p>
        </p:txBody>
      </p:sp>
      <p:sp>
        <p:nvSpPr>
          <p:cNvPr id="5" name="Text Placeholder 4"/>
          <p:cNvSpPr>
            <a:spLocks noGrp="1"/>
          </p:cNvSpPr>
          <p:nvPr>
            <p:ph type="body" sz="quarter" idx="11" hasCustomPrompt="1"/>
          </p:nvPr>
        </p:nvSpPr>
        <p:spPr>
          <a:xfrm>
            <a:off x="4554769" y="6006181"/>
            <a:ext cx="2594891" cy="811171"/>
          </a:xfrm>
          <a:prstGeom prst="rect">
            <a:avLst/>
          </a:prstGeom>
        </p:spPr>
        <p:txBody>
          <a:bodyPr vert="horz"/>
          <a:lstStyle>
            <a:lvl1pPr>
              <a:defRPr sz="1800" b="1">
                <a:solidFill>
                  <a:srgbClr val="000000"/>
                </a:solidFill>
                <a:latin typeface="+mj-lt"/>
              </a:defRPr>
            </a:lvl1pPr>
          </a:lstStyle>
          <a:p>
            <a:pPr lvl="0"/>
            <a:r>
              <a:rPr lang="en-US"/>
              <a:t>Title Here</a:t>
            </a:r>
          </a:p>
        </p:txBody>
      </p:sp>
    </p:spTree>
    <p:extLst>
      <p:ext uri="{BB962C8B-B14F-4D97-AF65-F5344CB8AC3E}">
        <p14:creationId xmlns:p14="http://schemas.microsoft.com/office/powerpoint/2010/main" val="114148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34729" y="5314628"/>
            <a:ext cx="4655778" cy="598623"/>
          </a:xfrm>
          <a:prstGeom prst="rect">
            <a:avLst/>
          </a:prstGeom>
        </p:spPr>
        <p:txBody>
          <a:bodyPr vert="horz"/>
          <a:lstStyle>
            <a:lvl1pPr algn="l">
              <a:defRPr sz="2400" b="1">
                <a:solidFill>
                  <a:srgbClr val="BE0202"/>
                </a:solidFill>
              </a:defRPr>
            </a:lvl1pPr>
          </a:lstStyle>
          <a:p>
            <a:pPr lvl="0"/>
            <a:r>
              <a:rPr lang="en-US"/>
              <a:t>Edit Master text styles</a:t>
            </a:r>
          </a:p>
        </p:txBody>
      </p:sp>
      <p:sp>
        <p:nvSpPr>
          <p:cNvPr id="9" name="Text Placeholder 8"/>
          <p:cNvSpPr>
            <a:spLocks noGrp="1"/>
          </p:cNvSpPr>
          <p:nvPr>
            <p:ph type="body" sz="quarter" idx="11"/>
          </p:nvPr>
        </p:nvSpPr>
        <p:spPr>
          <a:xfrm>
            <a:off x="4334729" y="5913251"/>
            <a:ext cx="4655778" cy="1569457"/>
          </a:xfrm>
          <a:prstGeom prst="rect">
            <a:avLst/>
          </a:prstGeom>
        </p:spPr>
        <p:txBody>
          <a:bodyPr vert="horz"/>
          <a:lstStyle>
            <a:lvl1pPr algn="l">
              <a:defRPr sz="2000" b="0"/>
            </a:lvl1pPr>
            <a:lvl2pPr>
              <a:defRPr sz="2400"/>
            </a:lvl2pPr>
            <a:lvl3pPr>
              <a:defRPr sz="2400"/>
            </a:lvl3pPr>
            <a:lvl4pPr>
              <a:defRPr sz="2400"/>
            </a:lvl4pPr>
            <a:lvl5pPr>
              <a:defRPr sz="2400"/>
            </a:lvl5pPr>
          </a:lstStyle>
          <a:p>
            <a:pPr lvl="0"/>
            <a:r>
              <a:rPr lang="en-US"/>
              <a:t>Edit Master text styles</a:t>
            </a:r>
          </a:p>
        </p:txBody>
      </p:sp>
    </p:spTree>
    <p:extLst>
      <p:ext uri="{BB962C8B-B14F-4D97-AF65-F5344CB8AC3E}">
        <p14:creationId xmlns:p14="http://schemas.microsoft.com/office/powerpoint/2010/main" val="715354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898192"/>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r" defTabSz="457200" rtl="0" eaLnBrk="1" latinLnBrk="0" hangingPunct="1">
        <a:spcBef>
          <a:spcPct val="20000"/>
        </a:spcBef>
        <a:buFont typeface="Arial"/>
        <a:buNone/>
        <a:defRPr sz="4800" b="1" kern="1200" baseline="0">
          <a:solidFill>
            <a:schemeClr val="tx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496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932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r" defTabSz="457200" rtl="0" eaLnBrk="1" latinLnBrk="0" hangingPunct="1">
        <a:spcBef>
          <a:spcPct val="20000"/>
        </a:spcBef>
        <a:buFont typeface="Arial"/>
        <a:buNone/>
        <a:defRPr sz="4800" b="1" kern="1200" baseline="0">
          <a:solidFill>
            <a:schemeClr val="tx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94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4"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mailto:cmurray@scottins.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fsastore.co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scottins.hflip.co/2025VirginiaLutheranHome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healthplanassist.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file.anthem.com/A00527VAMENABS.1.pdf"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livehealthonline.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anthem.com/preventive-car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ndon Oaks Life Plan Community | Assisted Living, Active Adult">
            <a:extLst>
              <a:ext uri="{FF2B5EF4-FFF2-40B4-BE49-F238E27FC236}">
                <a16:creationId xmlns:a16="http://schemas.microsoft.com/office/drawing/2014/main" id="{A90E25A4-310B-69E1-807D-ECE4E8636765}"/>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sharpenSoften amount="3000"/>
                    </a14:imgEffect>
                    <a14:imgEffect>
                      <a14:colorTemperature colorTemp="6702"/>
                    </a14:imgEffect>
                    <a14:imgEffect>
                      <a14:saturation sat="148000"/>
                    </a14:imgEffect>
                    <a14:imgEffect>
                      <a14:brightnessContrast bright="28000" contrast="-1000"/>
                    </a14:imgEffect>
                  </a14:imgLayer>
                </a14:imgProps>
              </a:ext>
              <a:ext uri="{28A0092B-C50C-407E-A947-70E740481C1C}">
                <a14:useLocalDpi xmlns:a14="http://schemas.microsoft.com/office/drawing/2010/main" val="0"/>
              </a:ext>
            </a:extLst>
          </a:blip>
          <a:srcRect/>
          <a:stretch>
            <a:fillRect/>
          </a:stretch>
        </p:blipFill>
        <p:spPr bwMode="auto">
          <a:xfrm>
            <a:off x="-17787" y="6293"/>
            <a:ext cx="9179574" cy="40587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26943C0-6587-9539-0450-535F12BC7F26}"/>
              </a:ext>
            </a:extLst>
          </p:cNvPr>
          <p:cNvSpPr txBox="1">
            <a:spLocks/>
          </p:cNvSpPr>
          <p:nvPr/>
        </p:nvSpPr>
        <p:spPr>
          <a:xfrm>
            <a:off x="3541245" y="4940212"/>
            <a:ext cx="7368086" cy="1035974"/>
          </a:xfrm>
          <a:prstGeom prst="rect">
            <a:avLst/>
          </a:prstGeom>
        </p:spPr>
        <p:txBody>
          <a:bodyP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5800" dirty="0">
                <a:solidFill>
                  <a:srgbClr val="363947"/>
                </a:solidFill>
              </a:rPr>
              <a:t>2025 </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5800" dirty="0">
                <a:solidFill>
                  <a:srgbClr val="363947"/>
                </a:solidFill>
              </a:rPr>
              <a:t>Benefits Open Enrollment</a:t>
            </a:r>
          </a:p>
        </p:txBody>
      </p:sp>
      <p:pic>
        <p:nvPicPr>
          <p:cNvPr id="10" name="Picture 4">
            <a:extLst>
              <a:ext uri="{FF2B5EF4-FFF2-40B4-BE49-F238E27FC236}">
                <a16:creationId xmlns:a16="http://schemas.microsoft.com/office/drawing/2014/main" id="{ADA0E1BE-8C3C-D771-AA30-17365D2839F5}"/>
              </a:ext>
            </a:extLst>
          </p:cNvPr>
          <p:cNvPicPr>
            <a:picLocks noChangeAspect="1"/>
          </p:cNvPicPr>
          <p:nvPr/>
        </p:nvPicPr>
        <p:blipFill>
          <a:blip r:embed="rId5"/>
          <a:srcRect t="17937"/>
          <a:stretch>
            <a:fillRect/>
          </a:stretch>
        </p:blipFill>
        <p:spPr>
          <a:xfrm>
            <a:off x="6344897" y="-13252"/>
            <a:ext cx="2782158" cy="1681889"/>
          </a:xfrm>
          <a:prstGeom prst="rect">
            <a:avLst/>
          </a:prstGeom>
        </p:spPr>
      </p:pic>
      <p:pic>
        <p:nvPicPr>
          <p:cNvPr id="12" name="Picture 2" descr="Virginia Lutheran Homes">
            <a:extLst>
              <a:ext uri="{FF2B5EF4-FFF2-40B4-BE49-F238E27FC236}">
                <a16:creationId xmlns:a16="http://schemas.microsoft.com/office/drawing/2014/main" id="{EFD31C8A-B6C9-A0E9-97DA-753F5113689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519" b="28792"/>
          <a:stretch/>
        </p:blipFill>
        <p:spPr bwMode="auto">
          <a:xfrm>
            <a:off x="267103" y="4593846"/>
            <a:ext cx="2664394" cy="138234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1"/>
          </p:nvPr>
        </p:nvSpPr>
        <p:spPr>
          <a:xfrm>
            <a:off x="5407121" y="6520430"/>
            <a:ext cx="6351043" cy="712908"/>
          </a:xfrm>
        </p:spPr>
        <p:txBody>
          <a:bodyPr/>
          <a:lstStyle/>
          <a:p>
            <a:r>
              <a:rPr lang="en-US" sz="1600">
                <a:solidFill>
                  <a:srgbClr val="C9D8E0"/>
                </a:solidFill>
              </a:rPr>
              <a:t>Presented by: Scott Benefit Services</a:t>
            </a:r>
            <a:endParaRPr lang="en-US" sz="2000">
              <a:solidFill>
                <a:srgbClr val="C9D8E0"/>
              </a:solidFill>
            </a:endParaRPr>
          </a:p>
        </p:txBody>
      </p:sp>
    </p:spTree>
    <p:extLst>
      <p:ext uri="{BB962C8B-B14F-4D97-AF65-F5344CB8AC3E}">
        <p14:creationId xmlns:p14="http://schemas.microsoft.com/office/powerpoint/2010/main" val="65401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2878-9530-F849-78DC-E7326C6507C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F111F9-916B-7628-7F2B-1896FBCDC60F}"/>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03D2401B-13E9-8442-E93B-5FC1651EAA14}"/>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Medicare Resource</a:t>
            </a:r>
          </a:p>
        </p:txBody>
      </p:sp>
      <p:sp>
        <p:nvSpPr>
          <p:cNvPr id="8" name="Rectangle 7">
            <a:extLst>
              <a:ext uri="{FF2B5EF4-FFF2-40B4-BE49-F238E27FC236}">
                <a16:creationId xmlns:a16="http://schemas.microsoft.com/office/drawing/2014/main" id="{DCB979ED-39E9-8EAB-8B2A-4A1E10402E00}"/>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2CE4B49F-AC80-A7F2-F410-71C6A550B887}"/>
              </a:ext>
            </a:extLst>
          </p:cNvPr>
          <p:cNvSpPr txBox="1">
            <a:spLocks/>
          </p:cNvSpPr>
          <p:nvPr/>
        </p:nvSpPr>
        <p:spPr>
          <a:xfrm>
            <a:off x="363632" y="1163885"/>
            <a:ext cx="8400311"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pPr>
            <a:r>
              <a:rPr lang="en-US" dirty="0">
                <a:solidFill>
                  <a:srgbClr val="363947"/>
                </a:solidFill>
              </a:rPr>
              <a:t>If you or your spouse are Medicare eligible (65 years or older) – you have a free Medicare resource available to help you understand the complexity around Medicare options</a:t>
            </a:r>
          </a:p>
          <a:p>
            <a:pPr algn="just">
              <a:spcBef>
                <a:spcPts val="600"/>
              </a:spcBef>
            </a:pPr>
            <a:r>
              <a:rPr lang="en-US" dirty="0">
                <a:solidFill>
                  <a:srgbClr val="363947"/>
                </a:solidFill>
              </a:rPr>
              <a:t>Cheryl Murray at Scott Benefit Services can assist you today with:</a:t>
            </a:r>
          </a:p>
          <a:p>
            <a:pPr lvl="1" algn="just">
              <a:spcBef>
                <a:spcPts val="600"/>
              </a:spcBef>
            </a:pPr>
            <a:r>
              <a:rPr lang="en-US" dirty="0">
                <a:solidFill>
                  <a:srgbClr val="363947"/>
                </a:solidFill>
              </a:rPr>
              <a:t>Understanding the different parts of Medicare (Parts A, B, C, and D)</a:t>
            </a:r>
          </a:p>
          <a:p>
            <a:pPr lvl="1" algn="just">
              <a:spcBef>
                <a:spcPts val="600"/>
              </a:spcBef>
            </a:pPr>
            <a:r>
              <a:rPr lang="en-US" dirty="0">
                <a:solidFill>
                  <a:srgbClr val="363947"/>
                </a:solidFill>
              </a:rPr>
              <a:t>Evaluating Medicare Advantage vs. Original Medicare</a:t>
            </a:r>
          </a:p>
          <a:p>
            <a:pPr lvl="1" algn="just">
              <a:spcBef>
                <a:spcPts val="600"/>
              </a:spcBef>
            </a:pPr>
            <a:r>
              <a:rPr lang="en-US" dirty="0">
                <a:solidFill>
                  <a:srgbClr val="363947"/>
                </a:solidFill>
              </a:rPr>
              <a:t>Reviewing prescription drug coverage options</a:t>
            </a:r>
          </a:p>
          <a:p>
            <a:pPr lvl="1" algn="just">
              <a:spcBef>
                <a:spcPts val="600"/>
              </a:spcBef>
            </a:pPr>
            <a:r>
              <a:rPr lang="en-US" dirty="0">
                <a:solidFill>
                  <a:srgbClr val="363947"/>
                </a:solidFill>
              </a:rPr>
              <a:t>Coordinating employer-sponsored benefits with Medicare</a:t>
            </a:r>
          </a:p>
          <a:p>
            <a:pPr lvl="1" algn="just">
              <a:spcBef>
                <a:spcPts val="600"/>
              </a:spcBef>
            </a:pPr>
            <a:r>
              <a:rPr lang="en-US" dirty="0">
                <a:solidFill>
                  <a:srgbClr val="363947"/>
                </a:solidFill>
              </a:rPr>
              <a:t>Estimating out-of-pocket costs and premiums</a:t>
            </a:r>
          </a:p>
          <a:p>
            <a:pPr lvl="1" algn="just">
              <a:spcBef>
                <a:spcPts val="600"/>
              </a:spcBef>
            </a:pPr>
            <a:r>
              <a:rPr lang="en-US" dirty="0">
                <a:solidFill>
                  <a:srgbClr val="363947"/>
                </a:solidFill>
              </a:rPr>
              <a:t>Enrolling in Medicare and avoiding late penalties</a:t>
            </a:r>
          </a:p>
          <a:p>
            <a:pPr algn="just">
              <a:spcBef>
                <a:spcPts val="600"/>
              </a:spcBef>
            </a:pPr>
            <a:endParaRPr lang="en-US" dirty="0">
              <a:solidFill>
                <a:schemeClr val="accent3">
                  <a:lumMod val="50000"/>
                </a:schemeClr>
              </a:solidFill>
            </a:endParaRPr>
          </a:p>
          <a:p>
            <a:pPr marL="0" indent="0">
              <a:buFont typeface="Arial" panose="020B0604020202020204" pitchFamily="34" charset="0"/>
              <a:buNone/>
            </a:pPr>
            <a:endParaRPr lang="en-US" dirty="0">
              <a:solidFill>
                <a:srgbClr val="363947"/>
              </a:solidFill>
            </a:endParaRPr>
          </a:p>
        </p:txBody>
      </p:sp>
      <p:sp>
        <p:nvSpPr>
          <p:cNvPr id="6" name="TextBox 2">
            <a:extLst>
              <a:ext uri="{FF2B5EF4-FFF2-40B4-BE49-F238E27FC236}">
                <a16:creationId xmlns:a16="http://schemas.microsoft.com/office/drawing/2014/main" id="{70044E72-03D9-7B2D-AB8D-7D2FA3E79760}"/>
              </a:ext>
            </a:extLst>
          </p:cNvPr>
          <p:cNvSpPr txBox="1">
            <a:spLocks noChangeArrowheads="1"/>
          </p:cNvSpPr>
          <p:nvPr/>
        </p:nvSpPr>
        <p:spPr bwMode="auto">
          <a:xfrm>
            <a:off x="1484198" y="4787719"/>
            <a:ext cx="3794125" cy="923330"/>
          </a:xfrm>
          <a:prstGeom prst="rect">
            <a:avLst/>
          </a:prstGeom>
          <a:solidFill>
            <a:schemeClr val="accent1">
              <a:lumMod val="20000"/>
              <a:lumOff val="80000"/>
              <a:alpha val="50195"/>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dirty="0">
                <a:solidFill>
                  <a:srgbClr val="404040"/>
                </a:solidFill>
              </a:rPr>
              <a:t>Cheryl Murray</a:t>
            </a:r>
          </a:p>
          <a:p>
            <a:pPr algn="ctr">
              <a:spcBef>
                <a:spcPct val="0"/>
              </a:spcBef>
              <a:buFontTx/>
              <a:buNone/>
            </a:pPr>
            <a:r>
              <a:rPr lang="en-US" altLang="en-US" sz="1800" b="1" dirty="0">
                <a:solidFill>
                  <a:srgbClr val="245182"/>
                </a:solidFill>
                <a:hlinkClick r:id="rId3"/>
              </a:rPr>
              <a:t>cmurray@scottins.com</a:t>
            </a:r>
            <a:endParaRPr lang="en-US" altLang="en-US" sz="1800" b="1" dirty="0">
              <a:solidFill>
                <a:srgbClr val="245182"/>
              </a:solidFill>
            </a:endParaRPr>
          </a:p>
          <a:p>
            <a:pPr algn="ctr">
              <a:spcBef>
                <a:spcPct val="0"/>
              </a:spcBef>
              <a:buFontTx/>
              <a:buNone/>
            </a:pPr>
            <a:r>
              <a:rPr lang="en-US" altLang="en-US" sz="1800" b="1" dirty="0">
                <a:solidFill>
                  <a:srgbClr val="404040"/>
                </a:solidFill>
              </a:rPr>
              <a:t>804-441-6828</a:t>
            </a:r>
          </a:p>
        </p:txBody>
      </p:sp>
      <p:pic>
        <p:nvPicPr>
          <p:cNvPr id="10" name="Picture 9">
            <a:extLst>
              <a:ext uri="{FF2B5EF4-FFF2-40B4-BE49-F238E27FC236}">
                <a16:creationId xmlns:a16="http://schemas.microsoft.com/office/drawing/2014/main" id="{13E9EBD3-E0FB-3C06-3398-E7CB144BF000}"/>
              </a:ext>
            </a:extLst>
          </p:cNvPr>
          <p:cNvPicPr>
            <a:picLocks noChangeAspect="1"/>
          </p:cNvPicPr>
          <p:nvPr/>
        </p:nvPicPr>
        <p:blipFill rotWithShape="1">
          <a:blip r:embed="rId4"/>
          <a:srcRect r="74298" b="5385"/>
          <a:stretch/>
        </p:blipFill>
        <p:spPr>
          <a:xfrm>
            <a:off x="5762740" y="4547903"/>
            <a:ext cx="1524000" cy="1409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680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BF26B-2A94-2B11-7490-BF5086DBCE8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7C6FE81-1811-3667-6260-038415088898}"/>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537BD8D9-4F62-E87A-0D21-ED1642B2A146}"/>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Flexible Spending Account (FSA)</a:t>
            </a:r>
          </a:p>
        </p:txBody>
      </p:sp>
      <p:sp>
        <p:nvSpPr>
          <p:cNvPr id="8" name="Rectangle 7">
            <a:extLst>
              <a:ext uri="{FF2B5EF4-FFF2-40B4-BE49-F238E27FC236}">
                <a16:creationId xmlns:a16="http://schemas.microsoft.com/office/drawing/2014/main" id="{7C7F8EDD-254A-0C36-E8CC-C308AF35398C}"/>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Rectangle 3">
            <a:extLst>
              <a:ext uri="{FF2B5EF4-FFF2-40B4-BE49-F238E27FC236}">
                <a16:creationId xmlns:a16="http://schemas.microsoft.com/office/drawing/2014/main" id="{749323E5-EEC7-8AE5-F30D-9F6B7AC27B16}"/>
              </a:ext>
            </a:extLst>
          </p:cNvPr>
          <p:cNvSpPr txBox="1">
            <a:spLocks noChangeArrowheads="1"/>
          </p:cNvSpPr>
          <p:nvPr/>
        </p:nvSpPr>
        <p:spPr>
          <a:xfrm>
            <a:off x="289661" y="908231"/>
            <a:ext cx="8548254"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dirty="0">
              <a:solidFill>
                <a:srgbClr val="363947"/>
              </a:solidFill>
            </a:endParaRPr>
          </a:p>
          <a:p>
            <a:pPr algn="just">
              <a:spcBef>
                <a:spcPts val="0"/>
              </a:spcBef>
            </a:pPr>
            <a:r>
              <a:rPr lang="en-US" b="1" dirty="0">
                <a:solidFill>
                  <a:srgbClr val="363947"/>
                </a:solidFill>
              </a:rPr>
              <a:t>Healthcare FSA </a:t>
            </a:r>
            <a:r>
              <a:rPr lang="en-US" dirty="0">
                <a:solidFill>
                  <a:srgbClr val="363947"/>
                </a:solidFill>
              </a:rPr>
              <a:t>– </a:t>
            </a:r>
          </a:p>
          <a:p>
            <a:pPr lvl="1" algn="just">
              <a:spcBef>
                <a:spcPts val="0"/>
              </a:spcBef>
              <a:buFont typeface="Arial" panose="020B0604020202020204" pitchFamily="34" charset="0"/>
              <a:buChar char="•"/>
            </a:pPr>
            <a:r>
              <a:rPr lang="en-US" sz="1800" dirty="0">
                <a:solidFill>
                  <a:srgbClr val="363947"/>
                </a:solidFill>
              </a:rPr>
              <a:t>To pay for qualified out-of-pocket health care expenses (deductible, prescription copays, vision expenses and dental expenses) and much more</a:t>
            </a:r>
          </a:p>
          <a:p>
            <a:pPr lvl="1" algn="just">
              <a:spcBef>
                <a:spcPts val="0"/>
              </a:spcBef>
              <a:buFont typeface="Arial" panose="020B0604020202020204" pitchFamily="34" charset="0"/>
              <a:buChar char="•"/>
            </a:pPr>
            <a:r>
              <a:rPr lang="en-US" sz="1800" dirty="0">
                <a:solidFill>
                  <a:srgbClr val="363947"/>
                </a:solidFill>
              </a:rPr>
              <a:t>2025 IRS Maximum Contribution limit: $3,300 individual or $6,600 joint couple per household with up to $660 rollover amount</a:t>
            </a:r>
          </a:p>
          <a:p>
            <a:pPr lvl="1" algn="just">
              <a:spcBef>
                <a:spcPts val="0"/>
              </a:spcBef>
              <a:buFont typeface="Arial" panose="020B0604020202020204" pitchFamily="34" charset="0"/>
              <a:buChar char="•"/>
            </a:pPr>
            <a:r>
              <a:rPr lang="en-US" sz="1800" dirty="0">
                <a:solidFill>
                  <a:srgbClr val="363947"/>
                </a:solidFill>
              </a:rPr>
              <a:t>Full annual election amount available October 1 </a:t>
            </a:r>
          </a:p>
          <a:p>
            <a:pPr lvl="1" algn="just">
              <a:spcBef>
                <a:spcPts val="0"/>
              </a:spcBef>
              <a:buFont typeface="Arial" panose="020B0604020202020204" pitchFamily="34" charset="0"/>
              <a:buChar char="•"/>
            </a:pPr>
            <a:r>
              <a:rPr lang="en-US" sz="1800" dirty="0">
                <a:solidFill>
                  <a:srgbClr val="363947"/>
                </a:solidFill>
              </a:rPr>
              <a:t>Need help spending down your FSA? </a:t>
            </a:r>
            <a:r>
              <a:rPr lang="en-US" sz="1800" dirty="0">
                <a:solidFill>
                  <a:srgbClr val="363947"/>
                </a:solidFill>
                <a:hlinkClick r:id="rId3"/>
              </a:rPr>
              <a:t>www.fsastore.com</a:t>
            </a:r>
            <a:r>
              <a:rPr lang="en-US" sz="1800" dirty="0">
                <a:solidFill>
                  <a:srgbClr val="363947"/>
                </a:solidFill>
              </a:rPr>
              <a:t> </a:t>
            </a:r>
          </a:p>
          <a:p>
            <a:pPr marL="0" indent="0">
              <a:spcBef>
                <a:spcPts val="0"/>
              </a:spcBef>
              <a:buFont typeface="Arial" panose="020B0604020202020204" pitchFamily="34" charset="0"/>
              <a:buNone/>
            </a:pPr>
            <a:endParaRPr lang="en-US" dirty="0">
              <a:solidFill>
                <a:srgbClr val="363947"/>
              </a:solidFill>
            </a:endParaRPr>
          </a:p>
          <a:p>
            <a:pPr algn="just">
              <a:spcBef>
                <a:spcPts val="0"/>
              </a:spcBef>
            </a:pPr>
            <a:r>
              <a:rPr lang="en-US" b="1" dirty="0">
                <a:solidFill>
                  <a:srgbClr val="363947"/>
                </a:solidFill>
              </a:rPr>
              <a:t>Dependent Care FSA </a:t>
            </a:r>
            <a:r>
              <a:rPr lang="en-US" dirty="0">
                <a:solidFill>
                  <a:srgbClr val="363947"/>
                </a:solidFill>
              </a:rPr>
              <a:t>– </a:t>
            </a:r>
          </a:p>
          <a:p>
            <a:pPr lvl="1" algn="just">
              <a:spcBef>
                <a:spcPts val="0"/>
              </a:spcBef>
              <a:buFont typeface="Arial" panose="020B0604020202020204" pitchFamily="34" charset="0"/>
              <a:buChar char="•"/>
            </a:pPr>
            <a:r>
              <a:rPr lang="en-US" sz="1800" dirty="0">
                <a:solidFill>
                  <a:srgbClr val="363947"/>
                </a:solidFill>
              </a:rPr>
              <a:t>To pay for qualified dependent care for eligible dependents under the age of 13 or for a spouse or relative who is physically or mentally incapable of self care that lives within your home</a:t>
            </a:r>
          </a:p>
          <a:p>
            <a:pPr lvl="1" algn="just">
              <a:spcBef>
                <a:spcPts val="0"/>
              </a:spcBef>
              <a:buFont typeface="Arial" panose="020B0604020202020204" pitchFamily="34" charset="0"/>
              <a:buChar char="•"/>
            </a:pPr>
            <a:r>
              <a:rPr lang="en-US" sz="1800" dirty="0">
                <a:solidFill>
                  <a:srgbClr val="363947"/>
                </a:solidFill>
              </a:rPr>
              <a:t>2025 maximum contribution limit: $5,000 per household or $2,500 if married filing separately</a:t>
            </a:r>
          </a:p>
          <a:p>
            <a:pPr lvl="1" algn="just">
              <a:spcBef>
                <a:spcPts val="0"/>
              </a:spcBef>
              <a:buFont typeface="Arial" panose="020B0604020202020204" pitchFamily="34" charset="0"/>
              <a:buChar char="•"/>
            </a:pPr>
            <a:r>
              <a:rPr lang="en-US" sz="1800" dirty="0">
                <a:solidFill>
                  <a:srgbClr val="363947"/>
                </a:solidFill>
              </a:rPr>
              <a:t>Funds available as you contribute into it</a:t>
            </a:r>
          </a:p>
          <a:p>
            <a:pPr marL="0" indent="0" algn="ctr">
              <a:spcBef>
                <a:spcPts val="0"/>
              </a:spcBef>
              <a:buFont typeface="Arial" panose="020B0604020202020204" pitchFamily="34" charset="0"/>
              <a:buNone/>
            </a:pPr>
            <a:r>
              <a:rPr lang="en-US" dirty="0">
                <a:solidFill>
                  <a:srgbClr val="363947"/>
                </a:solidFill>
              </a:rPr>
              <a:t>                                                        </a:t>
            </a:r>
          </a:p>
        </p:txBody>
      </p:sp>
    </p:spTree>
    <p:extLst>
      <p:ext uri="{BB962C8B-B14F-4D97-AF65-F5344CB8AC3E}">
        <p14:creationId xmlns:p14="http://schemas.microsoft.com/office/powerpoint/2010/main" val="67668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Health Savings Account (HSA)</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Text Placeholder 7">
            <a:extLst>
              <a:ext uri="{FF2B5EF4-FFF2-40B4-BE49-F238E27FC236}">
                <a16:creationId xmlns:a16="http://schemas.microsoft.com/office/drawing/2014/main" id="{B62CC913-42B7-C51A-7087-335D26BC1D47}"/>
              </a:ext>
            </a:extLst>
          </p:cNvPr>
          <p:cNvSpPr txBox="1">
            <a:spLocks/>
          </p:cNvSpPr>
          <p:nvPr/>
        </p:nvSpPr>
        <p:spPr>
          <a:xfrm>
            <a:off x="385487" y="1016199"/>
            <a:ext cx="8356601" cy="57908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63947"/>
                </a:solidFill>
              </a:rPr>
              <a:t>Health Savings Account (HSA) </a:t>
            </a:r>
          </a:p>
          <a:p>
            <a:pPr marL="461963"/>
            <a:r>
              <a:rPr lang="en-US" dirty="0">
                <a:solidFill>
                  <a:srgbClr val="363947"/>
                </a:solidFill>
              </a:rPr>
              <a:t>Save and pay for qualified medical, pharmacy, dental and vision expenses</a:t>
            </a:r>
          </a:p>
          <a:p>
            <a:pPr marL="460375"/>
            <a:r>
              <a:rPr lang="en-US" dirty="0">
                <a:solidFill>
                  <a:srgbClr val="363947"/>
                </a:solidFill>
              </a:rPr>
              <a:t>You and VLH can contribute pre-taxed dollars</a:t>
            </a:r>
          </a:p>
          <a:p>
            <a:pPr marL="460375"/>
            <a:r>
              <a:rPr lang="en-US" dirty="0">
                <a:solidFill>
                  <a:srgbClr val="363947"/>
                </a:solidFill>
              </a:rPr>
              <a:t>Funds are available as you contribute and accumulate/roll over year to year</a:t>
            </a:r>
          </a:p>
          <a:p>
            <a:pPr marL="460375"/>
            <a:r>
              <a:rPr lang="en-US" dirty="0">
                <a:solidFill>
                  <a:srgbClr val="363947"/>
                </a:solidFill>
              </a:rPr>
              <a:t>Portable</a:t>
            </a:r>
          </a:p>
          <a:p>
            <a:pPr marL="460375"/>
            <a:r>
              <a:rPr lang="en-US" dirty="0">
                <a:solidFill>
                  <a:srgbClr val="363947"/>
                </a:solidFill>
              </a:rPr>
              <a:t>You can make changes to your contribution throughout the year (but not to exceed the IRS maximum limits)</a:t>
            </a:r>
          </a:p>
          <a:p>
            <a:pPr marL="460375"/>
            <a:r>
              <a:rPr lang="en-US" b="1" dirty="0">
                <a:solidFill>
                  <a:srgbClr val="363947"/>
                </a:solidFill>
              </a:rPr>
              <a:t>Eligibility requirements: </a:t>
            </a:r>
          </a:p>
          <a:p>
            <a:pPr marL="917575" lvl="1">
              <a:buFont typeface="Arial" panose="020B0604020202020204" pitchFamily="34" charset="0"/>
              <a:buChar char="•"/>
            </a:pPr>
            <a:r>
              <a:rPr lang="en-US" sz="1800" dirty="0">
                <a:solidFill>
                  <a:srgbClr val="363947"/>
                </a:solidFill>
              </a:rPr>
              <a:t>Must be enrolled in the HSA medical plan to be eligible to open a Health Savings Account (HSA)</a:t>
            </a:r>
          </a:p>
          <a:p>
            <a:pPr marL="917575" lvl="1">
              <a:buFont typeface="Arial" panose="020B0604020202020204" pitchFamily="34" charset="0"/>
              <a:buChar char="•"/>
            </a:pPr>
            <a:r>
              <a:rPr lang="en-US" sz="1800" dirty="0">
                <a:solidFill>
                  <a:srgbClr val="363947"/>
                </a:solidFill>
              </a:rPr>
              <a:t>Not be enrolled covered in by another health insurance (includes Medicare and Tricare)</a:t>
            </a:r>
          </a:p>
          <a:p>
            <a:pPr marL="917575" lvl="1">
              <a:buFont typeface="Arial" panose="020B0604020202020204" pitchFamily="34" charset="0"/>
              <a:buChar char="•"/>
            </a:pPr>
            <a:r>
              <a:rPr lang="en-US" sz="1800" dirty="0">
                <a:solidFill>
                  <a:srgbClr val="363947"/>
                </a:solidFill>
              </a:rPr>
              <a:t>Not be claimed as a dependent on someone else’s tax return</a:t>
            </a:r>
          </a:p>
          <a:p>
            <a:pPr marL="917575" lvl="1">
              <a:buFont typeface="Arial" panose="020B0604020202020204" pitchFamily="34" charset="0"/>
              <a:buChar char="•"/>
            </a:pPr>
            <a:r>
              <a:rPr lang="en-US" sz="1800" dirty="0">
                <a:solidFill>
                  <a:srgbClr val="363947"/>
                </a:solidFill>
              </a:rPr>
              <a:t>Cannot have a full medical FSA, including your spouse</a:t>
            </a:r>
          </a:p>
          <a:p>
            <a:pPr marL="917575" lvl="1">
              <a:buFont typeface="Arial" panose="020B0604020202020204" pitchFamily="34" charset="0"/>
              <a:buChar char="•"/>
            </a:pPr>
            <a:r>
              <a:rPr lang="en-US" sz="1800" dirty="0">
                <a:solidFill>
                  <a:srgbClr val="363947"/>
                </a:solidFill>
              </a:rPr>
              <a:t>Cannot have been treated by a VA Medical Center for a non-service-related condition in the past 90 days</a:t>
            </a:r>
          </a:p>
          <a:p>
            <a:pPr marL="460375"/>
            <a:endParaRPr lang="en-US" dirty="0">
              <a:solidFill>
                <a:srgbClr val="363947"/>
              </a:solidFill>
            </a:endParaRPr>
          </a:p>
          <a:p>
            <a:pPr marL="1089025" lvl="2" indent="0">
              <a:buNone/>
            </a:pPr>
            <a:r>
              <a:rPr lang="en-US" sz="1800" dirty="0">
                <a:solidFill>
                  <a:srgbClr val="363947"/>
                </a:solidFill>
              </a:rPr>
              <a:t>	</a:t>
            </a:r>
          </a:p>
        </p:txBody>
      </p:sp>
    </p:spTree>
    <p:extLst>
      <p:ext uri="{BB962C8B-B14F-4D97-AF65-F5344CB8AC3E}">
        <p14:creationId xmlns:p14="http://schemas.microsoft.com/office/powerpoint/2010/main" val="165249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HSA Contribution Limits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3" name="Content Placeholder 1">
            <a:extLst>
              <a:ext uri="{FF2B5EF4-FFF2-40B4-BE49-F238E27FC236}">
                <a16:creationId xmlns:a16="http://schemas.microsoft.com/office/drawing/2014/main" id="{C1A66D2B-CCDB-F7E4-7E62-855C9C87838B}"/>
              </a:ext>
            </a:extLst>
          </p:cNvPr>
          <p:cNvSpPr txBox="1">
            <a:spLocks/>
          </p:cNvSpPr>
          <p:nvPr/>
        </p:nvSpPr>
        <p:spPr>
          <a:xfrm>
            <a:off x="260010" y="1252296"/>
            <a:ext cx="8485404" cy="4351338"/>
          </a:xfrm>
          <a:prstGeom prst="rect">
            <a:avLst/>
          </a:prstGeom>
          <a:ln>
            <a:noFill/>
          </a:ln>
        </p:spPr>
        <p:txBody>
          <a:bodyPr>
            <a:noAutofit/>
          </a:bodyPr>
          <a:lst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4675" indent="-339725">
              <a:buFont typeface="Arial" panose="020B0604020202020204" pitchFamily="34" charset="0"/>
              <a:buChar char="•"/>
            </a:pPr>
            <a:r>
              <a:rPr lang="en-US" sz="2000" kern="0" dirty="0">
                <a:solidFill>
                  <a:srgbClr val="363947"/>
                </a:solidFill>
                <a:ea typeface="ＭＳ Ｐゴシック" charset="-128"/>
              </a:rPr>
              <a:t>IRS annual maximum contribution limits:</a:t>
            </a:r>
          </a:p>
          <a:p>
            <a:pPr marL="1317625" lvl="1" indent="-339725">
              <a:buFont typeface="Arial" panose="020B0604020202020204" pitchFamily="34" charset="0"/>
              <a:buChar char="•"/>
            </a:pPr>
            <a:r>
              <a:rPr lang="en-US" sz="2000" kern="0" dirty="0">
                <a:solidFill>
                  <a:srgbClr val="363947"/>
                </a:solidFill>
                <a:ea typeface="ＭＳ Ｐゴシック" charset="-128"/>
              </a:rPr>
              <a:t>2025: $4,300 (individual) and $8,550 (family)</a:t>
            </a:r>
          </a:p>
          <a:p>
            <a:pPr marL="1317625" lvl="1" indent="-339725">
              <a:buFont typeface="Arial" panose="020B0604020202020204" pitchFamily="34" charset="0"/>
              <a:buChar char="•"/>
            </a:pPr>
            <a:r>
              <a:rPr lang="en-US" sz="2000" kern="0" dirty="0">
                <a:solidFill>
                  <a:srgbClr val="363947"/>
                </a:solidFill>
                <a:ea typeface="ＭＳ Ｐゴシック" charset="-128"/>
              </a:rPr>
              <a:t>2026: $4,400 (individual) and $8,750 (family)</a:t>
            </a:r>
          </a:p>
          <a:p>
            <a:pPr marL="1317625" lvl="1" indent="-339725">
              <a:buFont typeface="Arial" panose="020B0604020202020204" pitchFamily="34" charset="0"/>
              <a:buChar char="•"/>
            </a:pPr>
            <a:r>
              <a:rPr lang="en-US" sz="2000" kern="0" dirty="0">
                <a:solidFill>
                  <a:srgbClr val="363947"/>
                </a:solidFill>
                <a:ea typeface="ＭＳ Ｐゴシック" charset="-128"/>
              </a:rPr>
              <a:t>If you are age 55 or older, you may make an additional “catch-up” contribution of $1,000</a:t>
            </a:r>
          </a:p>
          <a:p>
            <a:pPr marL="574675" indent="-339725">
              <a:buFont typeface="Arial" panose="020B0604020202020204" pitchFamily="34" charset="0"/>
              <a:buChar char="•"/>
            </a:pPr>
            <a:r>
              <a:rPr lang="en-US" sz="2000" b="1" kern="0" dirty="0">
                <a:solidFill>
                  <a:srgbClr val="363947"/>
                </a:solidFill>
                <a:ea typeface="ＭＳ Ｐゴシック" charset="-128"/>
              </a:rPr>
              <a:t>Employer contribution (Up to $1,000): </a:t>
            </a:r>
            <a:endParaRPr lang="en-US" sz="2000" kern="0" dirty="0">
              <a:solidFill>
                <a:srgbClr val="363947"/>
              </a:solidFill>
              <a:ea typeface="ＭＳ Ｐゴシック" charset="-128"/>
            </a:endParaRPr>
          </a:p>
          <a:p>
            <a:pPr marL="1317625" lvl="1" indent="-339725">
              <a:buFont typeface="Arial" panose="020B0604020202020204" pitchFamily="34" charset="0"/>
              <a:buChar char="•"/>
            </a:pPr>
            <a:r>
              <a:rPr lang="en-US" sz="2000" kern="0" dirty="0">
                <a:solidFill>
                  <a:srgbClr val="363947"/>
                </a:solidFill>
                <a:ea typeface="ＭＳ Ｐゴシック" charset="-128"/>
              </a:rPr>
              <a:t>VLH will make a one-time contribution of $250 towards your HSA if you begin contributing on your first payroll deduction</a:t>
            </a:r>
          </a:p>
          <a:p>
            <a:pPr marL="1317625" lvl="1" indent="-339725">
              <a:buFont typeface="Arial" panose="020B0604020202020204" pitchFamily="34" charset="0"/>
              <a:buChar char="•"/>
            </a:pPr>
            <a:r>
              <a:rPr lang="en-US" sz="2000" kern="0" dirty="0">
                <a:solidFill>
                  <a:srgbClr val="363947"/>
                </a:solidFill>
                <a:ea typeface="ＭＳ Ｐゴシック" charset="-128"/>
              </a:rPr>
              <a:t>In addition, VLH will match dollar for dollar up to $750 </a:t>
            </a:r>
          </a:p>
          <a:p>
            <a:pPr marL="574675" indent="-339725">
              <a:buFont typeface="Arial" panose="020B0604020202020204" pitchFamily="34" charset="0"/>
              <a:buChar char="•"/>
            </a:pPr>
            <a:r>
              <a:rPr lang="en-US" sz="2000" kern="0" dirty="0">
                <a:solidFill>
                  <a:srgbClr val="363947"/>
                </a:solidFill>
                <a:ea typeface="ＭＳ Ｐゴシック" charset="-128"/>
              </a:rPr>
              <a:t>The combined contribution from the employer and employee cannot exceed the annual maximum set by the IRS</a:t>
            </a:r>
            <a:endParaRPr lang="en-US" sz="1600" kern="0" dirty="0">
              <a:solidFill>
                <a:srgbClr val="363947"/>
              </a:solidFill>
              <a:ea typeface="ＭＳ Ｐゴシック" charset="-128"/>
            </a:endParaRPr>
          </a:p>
          <a:p>
            <a:endParaRPr lang="en-US" sz="1600" kern="0" dirty="0">
              <a:solidFill>
                <a:srgbClr val="363947"/>
              </a:solidFill>
              <a:ea typeface="ＭＳ Ｐゴシック" charset="-128"/>
            </a:endParaRPr>
          </a:p>
        </p:txBody>
      </p:sp>
    </p:spTree>
    <p:extLst>
      <p:ext uri="{BB962C8B-B14F-4D97-AF65-F5344CB8AC3E}">
        <p14:creationId xmlns:p14="http://schemas.microsoft.com/office/powerpoint/2010/main" val="258085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HSA Expenses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graphicFrame>
        <p:nvGraphicFramePr>
          <p:cNvPr id="3" name="Table 2">
            <a:extLst>
              <a:ext uri="{FF2B5EF4-FFF2-40B4-BE49-F238E27FC236}">
                <a16:creationId xmlns:a16="http://schemas.microsoft.com/office/drawing/2014/main" id="{7A6274D8-6884-2031-C6DA-C109624784D3}"/>
              </a:ext>
            </a:extLst>
          </p:cNvPr>
          <p:cNvGraphicFramePr>
            <a:graphicFrameLocks noGrp="1"/>
          </p:cNvGraphicFramePr>
          <p:nvPr>
            <p:extLst>
              <p:ext uri="{D42A27DB-BD31-4B8C-83A1-F6EECF244321}">
                <p14:modId xmlns:p14="http://schemas.microsoft.com/office/powerpoint/2010/main" val="3494538920"/>
              </p:ext>
            </p:extLst>
          </p:nvPr>
        </p:nvGraphicFramePr>
        <p:xfrm>
          <a:off x="494914" y="1410062"/>
          <a:ext cx="8321828" cy="4578960"/>
        </p:xfrm>
        <a:graphic>
          <a:graphicData uri="http://schemas.openxmlformats.org/drawingml/2006/table">
            <a:tbl>
              <a:tblPr firstRow="1" bandRow="1">
                <a:tableStyleId>{5C22544A-7EE6-4342-B048-85BDC9FD1C3A}</a:tableStyleId>
              </a:tblPr>
              <a:tblGrid>
                <a:gridCol w="4160914">
                  <a:extLst>
                    <a:ext uri="{9D8B030D-6E8A-4147-A177-3AD203B41FA5}">
                      <a16:colId xmlns:a16="http://schemas.microsoft.com/office/drawing/2014/main" val="2396540279"/>
                    </a:ext>
                  </a:extLst>
                </a:gridCol>
                <a:gridCol w="4160914">
                  <a:extLst>
                    <a:ext uri="{9D8B030D-6E8A-4147-A177-3AD203B41FA5}">
                      <a16:colId xmlns:a16="http://schemas.microsoft.com/office/drawing/2014/main" val="2709614388"/>
                    </a:ext>
                  </a:extLst>
                </a:gridCol>
              </a:tblGrid>
              <a:tr h="829920">
                <a:tc>
                  <a:txBody>
                    <a:bodyPr/>
                    <a:lstStyle/>
                    <a:p>
                      <a:pPr algn="ctr"/>
                      <a:r>
                        <a:rPr lang="en-US" sz="2400" b="0" dirty="0">
                          <a:latin typeface="+mn-lt"/>
                        </a:rPr>
                        <a:t>Qualified</a:t>
                      </a:r>
                    </a:p>
                    <a:p>
                      <a:pPr algn="ctr"/>
                      <a:r>
                        <a:rPr lang="en-US" sz="2400" b="0" dirty="0">
                          <a:latin typeface="+mn-lt"/>
                        </a:rPr>
                        <a:t>Expenses</a:t>
                      </a:r>
                    </a:p>
                  </a:txBody>
                  <a:tcPr>
                    <a:solidFill>
                      <a:srgbClr val="363947"/>
                    </a:solidFill>
                  </a:tcPr>
                </a:tc>
                <a:tc>
                  <a:txBody>
                    <a:bodyPr/>
                    <a:lstStyle/>
                    <a:p>
                      <a:pPr algn="ctr"/>
                      <a:r>
                        <a:rPr lang="en-US" sz="2400" b="0">
                          <a:latin typeface="+mn-lt"/>
                        </a:rPr>
                        <a:t>Non-Qualified</a:t>
                      </a:r>
                    </a:p>
                    <a:p>
                      <a:pPr algn="ctr"/>
                      <a:r>
                        <a:rPr lang="en-US" sz="2400" b="0">
                          <a:latin typeface="+mn-lt"/>
                        </a:rPr>
                        <a:t>Expenses</a:t>
                      </a:r>
                    </a:p>
                  </a:txBody>
                  <a:tcPr>
                    <a:solidFill>
                      <a:srgbClr val="363947"/>
                    </a:solidFill>
                  </a:tcPr>
                </a:tc>
                <a:extLst>
                  <a:ext uri="{0D108BD9-81ED-4DB2-BD59-A6C34878D82A}">
                    <a16:rowId xmlns:a16="http://schemas.microsoft.com/office/drawing/2014/main" val="1727490230"/>
                  </a:ext>
                </a:extLst>
              </a:tr>
              <a:tr h="3675362">
                <a:tc>
                  <a:txBody>
                    <a:bodyPr/>
                    <a:lstStyle/>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Deductible &amp; Coinsurance</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Dr. Office &amp; Specialist</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Chiropractor / Acupuncture</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Prescription Drugs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Hospital Stays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Radiology</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Lab Work</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Speech / Occupational / Physical Therapy</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Vision Check ups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Eyeglasses &amp; Contacts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Dental work</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Orthodontia</a:t>
                      </a:r>
                    </a:p>
                    <a:p>
                      <a:pPr marL="111125"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363947"/>
                          </a:solidFill>
                          <a:latin typeface="+mn-lt"/>
                          <a:cs typeface="Arial" panose="020B0604020202020204" pitchFamily="34" charset="0"/>
                        </a:rPr>
                        <a:t>Over-the-Counter Medications</a:t>
                      </a:r>
                    </a:p>
                    <a:p>
                      <a:pPr marL="111125"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rgbClr val="363947"/>
                          </a:solidFill>
                          <a:latin typeface="+mn-lt"/>
                          <a:cs typeface="Arial" panose="020B0604020202020204" pitchFamily="34" charset="0"/>
                        </a:rPr>
                        <a:t>Menstrual Products </a:t>
                      </a:r>
                    </a:p>
                    <a:p>
                      <a:pPr marL="111125"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dirty="0">
                        <a:solidFill>
                          <a:srgbClr val="000000"/>
                        </a:solidFill>
                        <a:latin typeface="+mn-lt"/>
                        <a:cs typeface="Arial" panose="020B0604020202020204" pitchFamily="34" charset="0"/>
                      </a:endParaRPr>
                    </a:p>
                  </a:txBody>
                  <a:tcPr>
                    <a:solidFill>
                      <a:schemeClr val="bg1"/>
                    </a:solidFill>
                  </a:tcPr>
                </a:tc>
                <a:tc>
                  <a:txBody>
                    <a:bodyPr/>
                    <a:lstStyle/>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Cosmetic Surgery</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Medicine from other countries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Nutritional Supplements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Teeth Whitening</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Veterinary Fees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Weight-Loss Program</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Health Club Dues</a:t>
                      </a:r>
                    </a:p>
                    <a:p>
                      <a:pPr marL="111125" indent="0" algn="l">
                        <a:buFont typeface="Arial" panose="020B0604020202020204" pitchFamily="34" charset="0"/>
                        <a:buNone/>
                      </a:pPr>
                      <a:r>
                        <a:rPr lang="en-US" sz="1600" b="0" dirty="0">
                          <a:solidFill>
                            <a:srgbClr val="363947"/>
                          </a:solidFill>
                          <a:latin typeface="+mn-lt"/>
                          <a:cs typeface="Arial" panose="020B0604020202020204" pitchFamily="34" charset="0"/>
                        </a:rPr>
                        <a:t>Child Care or Nursing Services</a:t>
                      </a:r>
                    </a:p>
                    <a:p>
                      <a:pPr marL="111125" indent="0" algn="l">
                        <a:buFont typeface="Arial" panose="020B0604020202020204" pitchFamily="34" charset="0"/>
                        <a:buNone/>
                      </a:pPr>
                      <a:endParaRPr lang="en-US" sz="1100" b="0" i="1" dirty="0">
                        <a:solidFill>
                          <a:srgbClr val="C00000">
                            <a:lumMod val="75000"/>
                          </a:srgbClr>
                        </a:solidFill>
                        <a:latin typeface="+mn-lt"/>
                        <a:cs typeface="Arial" panose="020B0604020202020204" pitchFamily="34" charset="0"/>
                      </a:endParaRPr>
                    </a:p>
                    <a:p>
                      <a:pPr marL="111125" indent="0" algn="l">
                        <a:buFont typeface="Arial" panose="020B0604020202020204" pitchFamily="34" charset="0"/>
                        <a:buNone/>
                      </a:pPr>
                      <a:r>
                        <a:rPr lang="en-US" sz="1400" b="0" i="1" dirty="0">
                          <a:solidFill>
                            <a:srgbClr val="C00000">
                              <a:lumMod val="75000"/>
                            </a:srgbClr>
                          </a:solidFill>
                          <a:latin typeface="+mn-lt"/>
                          <a:cs typeface="Arial" panose="020B0604020202020204" pitchFamily="34" charset="0"/>
                        </a:rPr>
                        <a:t>Please note there is a 20% tax penalty for non-qualified medical expenses withdrawn prior to age 65</a:t>
                      </a:r>
                      <a:endParaRPr lang="en-US" sz="1800" b="0" i="1" dirty="0">
                        <a:solidFill>
                          <a:srgbClr val="C00000">
                            <a:lumMod val="75000"/>
                          </a:srgbClr>
                        </a:solidFill>
                        <a:latin typeface="+mn-lt"/>
                        <a:cs typeface="Arial" panose="020B0604020202020204" pitchFamily="34" charset="0"/>
                      </a:endParaRPr>
                    </a:p>
                    <a:p>
                      <a:endParaRPr lang="en-US" sz="1600" b="0" dirty="0">
                        <a:latin typeface="+mn-lt"/>
                        <a:cs typeface="Arial" panose="020B0604020202020204" pitchFamily="34" charset="0"/>
                      </a:endParaRPr>
                    </a:p>
                  </a:txBody>
                  <a:tcPr>
                    <a:solidFill>
                      <a:schemeClr val="bg1"/>
                    </a:solidFill>
                  </a:tcPr>
                </a:tc>
                <a:extLst>
                  <a:ext uri="{0D108BD9-81ED-4DB2-BD59-A6C34878D82A}">
                    <a16:rowId xmlns:a16="http://schemas.microsoft.com/office/drawing/2014/main" val="1407980920"/>
                  </a:ext>
                </a:extLst>
              </a:tr>
            </a:tbl>
          </a:graphicData>
        </a:graphic>
      </p:graphicFrame>
    </p:spTree>
    <p:extLst>
      <p:ext uri="{BB962C8B-B14F-4D97-AF65-F5344CB8AC3E}">
        <p14:creationId xmlns:p14="http://schemas.microsoft.com/office/powerpoint/2010/main" val="176519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KnovaSolutions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Content Placeholder 2">
            <a:extLst>
              <a:ext uri="{FF2B5EF4-FFF2-40B4-BE49-F238E27FC236}">
                <a16:creationId xmlns:a16="http://schemas.microsoft.com/office/drawing/2014/main" id="{A0803FF6-D508-26A5-6AA7-0F065F17A036}"/>
              </a:ext>
            </a:extLst>
          </p:cNvPr>
          <p:cNvSpPr txBox="1">
            <a:spLocks/>
          </p:cNvSpPr>
          <p:nvPr/>
        </p:nvSpPr>
        <p:spPr>
          <a:xfrm>
            <a:off x="304800" y="1088809"/>
            <a:ext cx="8502316" cy="5257800"/>
          </a:xfrm>
        </p:spPr>
        <p:txBody>
          <a:bodyPr/>
          <a:lst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en-US" altLang="en-US" sz="2000" dirty="0"/>
              <a:t>Do you have complex healthcare needs? KnovaSolutions dedicated team consists of a master’s level education nurse, health educator and pharmacist clinician team that help you navigate your healthcare questions and concerns. </a:t>
            </a:r>
          </a:p>
          <a:p>
            <a:pPr marL="1085850" lvl="1" indent="-342900">
              <a:spcAft>
                <a:spcPts val="600"/>
              </a:spcAft>
              <a:buFont typeface="Arial" panose="020B0604020202020204" pitchFamily="34" charset="0"/>
              <a:buChar char="•"/>
            </a:pPr>
            <a:r>
              <a:rPr lang="en-US" altLang="en-US" sz="2000" dirty="0"/>
              <a:t>Provide you with information, education, and decision support tools so that you can take control over your health </a:t>
            </a:r>
          </a:p>
          <a:p>
            <a:pPr marL="342900" indent="-342900">
              <a:spcAft>
                <a:spcPts val="600"/>
              </a:spcAft>
              <a:buFont typeface="Arial" panose="020B0604020202020204" pitchFamily="34" charset="0"/>
              <a:buChar char="•"/>
            </a:pPr>
            <a:r>
              <a:rPr lang="en-US" altLang="en-US" sz="2000" dirty="0"/>
              <a:t>Proactive outreach – if they see you/your dependents have complex healthcare and benefit utilization such as having multiple illnesses, seeing multiple providers or taking multiple medications </a:t>
            </a:r>
          </a:p>
          <a:p>
            <a:pPr marL="1085850" lvl="1" indent="-342900">
              <a:spcAft>
                <a:spcPts val="600"/>
              </a:spcAft>
              <a:buFont typeface="Arial" panose="020B0604020202020204" pitchFamily="34" charset="0"/>
              <a:buChar char="•"/>
            </a:pPr>
            <a:r>
              <a:rPr lang="en-US" altLang="en-US" sz="2000" dirty="0"/>
              <a:t>Call comes from Cheyenne, Wyoming then followed by a mailed letter</a:t>
            </a:r>
          </a:p>
          <a:p>
            <a:pPr marL="342900" indent="-342900">
              <a:spcAft>
                <a:spcPts val="600"/>
              </a:spcAft>
              <a:buFont typeface="Arial" panose="020B0604020202020204" pitchFamily="34" charset="0"/>
              <a:buChar char="•"/>
            </a:pPr>
            <a:r>
              <a:rPr lang="en-US" altLang="en-US" sz="2000" dirty="0"/>
              <a:t>Available to employees and their dependents (18 years or older) enrolled on the health plan</a:t>
            </a:r>
          </a:p>
          <a:p>
            <a:pPr marL="342900" indent="-342900">
              <a:spcAft>
                <a:spcPts val="600"/>
              </a:spcAft>
              <a:buFont typeface="Arial" panose="020B0604020202020204" pitchFamily="34" charset="0"/>
              <a:buChar char="•"/>
            </a:pPr>
            <a:r>
              <a:rPr lang="en-US" altLang="en-US" sz="2000" dirty="0"/>
              <a:t>No cost </a:t>
            </a:r>
          </a:p>
          <a:p>
            <a:pPr marL="342900" indent="-342900">
              <a:spcAft>
                <a:spcPts val="600"/>
              </a:spcAft>
              <a:buFont typeface="Arial" panose="020B0604020202020204" pitchFamily="34" charset="0"/>
              <a:buChar char="•"/>
            </a:pPr>
            <a:r>
              <a:rPr lang="en-US" altLang="en-US" sz="2000" dirty="0"/>
              <a:t>100% confidential</a:t>
            </a:r>
          </a:p>
          <a:p>
            <a:pPr marL="342900" indent="-342900">
              <a:spcAft>
                <a:spcPts val="600"/>
              </a:spcAft>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298190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05F6CC0-6A9C-D63E-24F1-4112AFAF9D74}"/>
              </a:ext>
            </a:extLst>
          </p:cNvPr>
          <p:cNvSpPr txBox="1">
            <a:spLocks noChangeArrowheads="1"/>
          </p:cNvSpPr>
          <p:nvPr/>
        </p:nvSpPr>
        <p:spPr>
          <a:xfrm>
            <a:off x="249382" y="1076749"/>
            <a:ext cx="8548254" cy="432728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tx2"/>
                </a:solidFill>
                <a:effectLst/>
                <a:uLnTx/>
                <a:uFillTx/>
                <a:latin typeface="Heebo"/>
                <a:ea typeface="Heebo"/>
                <a:cs typeface="Heebo"/>
                <a:sym typeface="Heebo"/>
              </a:rPr>
              <a:t>LOSE WEIGHT &amp; HEAL YOUR METABOLISM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tx2"/>
                </a:solidFill>
                <a:effectLst/>
                <a:uLnTx/>
                <a:uFillTx/>
                <a:latin typeface="Heebo"/>
                <a:ea typeface="Heebo"/>
                <a:cs typeface="Heebo"/>
                <a:sym typeface="Heebo"/>
              </a:rPr>
              <a:t>LOWER RISK FOR PRE-DIABETES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chemeClr val="tx2"/>
                </a:solidFill>
                <a:effectLst/>
                <a:uLnTx/>
                <a:uFillTx/>
                <a:latin typeface="Heebo"/>
                <a:ea typeface="Heebo"/>
                <a:cs typeface="Heebo"/>
                <a:sym typeface="Heebo"/>
              </a:rPr>
              <a:t>OVERCOME TYPE 2 DIABETES</a:t>
            </a:r>
            <a:br>
              <a:rPr kumimoji="0" lang="en-US" sz="2500" b="1" i="0" u="none" strike="noStrike" kern="1200" cap="none" spc="0" normalizeH="0" baseline="0" noProof="0" dirty="0">
                <a:ln>
                  <a:noFill/>
                </a:ln>
                <a:solidFill>
                  <a:schemeClr val="tx2"/>
                </a:solidFill>
                <a:effectLst/>
                <a:uLnTx/>
                <a:uFillTx/>
                <a:latin typeface="Heebo"/>
                <a:ea typeface="Heebo"/>
                <a:cs typeface="Heebo"/>
                <a:sym typeface="Heebo"/>
              </a:rPr>
            </a:br>
            <a:r>
              <a:rPr kumimoji="0" lang="en-US" sz="2500" b="1" i="0" u="none" strike="noStrike" kern="1200" cap="none" spc="0" normalizeH="0" baseline="0" noProof="0" dirty="0">
                <a:ln>
                  <a:noFill/>
                </a:ln>
                <a:solidFill>
                  <a:schemeClr val="tx2"/>
                </a:solidFill>
                <a:effectLst/>
                <a:uLnTx/>
                <a:uFillTx/>
                <a:latin typeface="Heebo"/>
                <a:ea typeface="Heebo"/>
                <a:cs typeface="Heebo"/>
                <a:sym typeface="Heebo"/>
              </a:rPr>
              <a:t>– MEET </a:t>
            </a:r>
            <a:r>
              <a:rPr kumimoji="0" lang="en-US" sz="2500" b="1" i="0" u="none" strike="noStrike" kern="1200" cap="none" spc="0" normalizeH="0" baseline="0" noProof="0" dirty="0">
                <a:ln>
                  <a:noFill/>
                </a:ln>
                <a:solidFill>
                  <a:srgbClr val="F5791F"/>
                </a:solidFill>
                <a:effectLst/>
                <a:uLnTx/>
                <a:uFillTx/>
                <a:latin typeface="Heebo"/>
                <a:ea typeface="Heebo"/>
                <a:cs typeface="Heebo"/>
                <a:sym typeface="Heebo"/>
              </a:rPr>
              <a:t>TWIN HEALTH</a:t>
            </a:r>
            <a:endParaRPr lang="en-US" kern="0" dirty="0">
              <a:solidFill>
                <a:srgbClr val="363947"/>
              </a:solidFill>
              <a:highlight>
                <a:srgbClr val="FFFF00"/>
              </a:highlight>
              <a:ea typeface="ＭＳ Ｐゴシック" charset="-128"/>
            </a:endParaRPr>
          </a:p>
          <a:p>
            <a:pPr marL="0" indent="0" algn="just">
              <a:spcBef>
                <a:spcPts val="0"/>
              </a:spcBef>
              <a:buNone/>
            </a:pPr>
            <a:endParaRPr lang="en-US" sz="2400" kern="0" dirty="0">
              <a:solidFill>
                <a:srgbClr val="363947"/>
              </a:solidFill>
              <a:ea typeface="ＭＳ Ｐゴシック" charset="-128"/>
            </a:endParaRPr>
          </a:p>
          <a:p>
            <a:pPr algn="just">
              <a:spcBef>
                <a:spcPts val="0"/>
              </a:spcBef>
            </a:pPr>
            <a:r>
              <a:rPr lang="en-US" sz="2400" kern="0" dirty="0">
                <a:solidFill>
                  <a:srgbClr val="363947"/>
                </a:solidFill>
                <a:ea typeface="ＭＳ Ｐゴシック" charset="-128"/>
              </a:rPr>
              <a:t>Lifechanging program that helps you reduce your medication, heal your disrupted metabolism and for participants with Type 2 Diabetes, reverse it!</a:t>
            </a:r>
          </a:p>
          <a:p>
            <a:pPr algn="just">
              <a:spcBef>
                <a:spcPts val="0"/>
              </a:spcBef>
            </a:pPr>
            <a:r>
              <a:rPr lang="en-US" sz="2400" kern="0" dirty="0">
                <a:solidFill>
                  <a:srgbClr val="363947"/>
                </a:solidFill>
                <a:ea typeface="ＭＳ Ｐゴシック" charset="-128"/>
              </a:rPr>
              <a:t>Uses sensors to see how you respond to food, activity and sleep – giving you real-time personalized support</a:t>
            </a:r>
          </a:p>
          <a:p>
            <a:pPr algn="just">
              <a:spcBef>
                <a:spcPts val="0"/>
              </a:spcBef>
            </a:pPr>
            <a:r>
              <a:rPr lang="en-US" sz="2400" kern="0" dirty="0">
                <a:solidFill>
                  <a:srgbClr val="363947"/>
                </a:solidFill>
                <a:ea typeface="ＭＳ Ｐゴシック" charset="-128"/>
              </a:rPr>
              <a:t>Available to you and your dependents age 18+ enrolled on health plan</a:t>
            </a:r>
          </a:p>
          <a:p>
            <a:pPr marL="0" indent="0">
              <a:spcBef>
                <a:spcPts val="0"/>
              </a:spcBef>
              <a:buFont typeface="Arial" panose="020B0604020202020204" pitchFamily="34" charset="0"/>
              <a:buNone/>
            </a:pPr>
            <a:endParaRPr lang="en-US" sz="1600" kern="0" dirty="0">
              <a:solidFill>
                <a:srgbClr val="363947"/>
              </a:solidFill>
              <a:highlight>
                <a:srgbClr val="FFFF00"/>
              </a:highlight>
              <a:ea typeface="ＭＳ Ｐゴシック" charset="-128"/>
            </a:endParaRPr>
          </a:p>
          <a:p>
            <a:pPr marL="0" indent="0" algn="ctr">
              <a:spcBef>
                <a:spcPts val="0"/>
              </a:spcBef>
              <a:buFont typeface="Arial" panose="020B0604020202020204" pitchFamily="34" charset="0"/>
              <a:buNone/>
            </a:pPr>
            <a:endParaRPr lang="en-US" sz="1600" b="1" dirty="0">
              <a:solidFill>
                <a:srgbClr val="363947"/>
              </a:solidFill>
            </a:endParaRPr>
          </a:p>
          <a:p>
            <a:pPr marL="803275" lvl="1" indent="0">
              <a:spcBef>
                <a:spcPts val="0"/>
              </a:spcBef>
              <a:buFont typeface="Arial"/>
              <a:buNone/>
            </a:pPr>
            <a:endParaRPr lang="en-US" sz="1200" dirty="0">
              <a:solidFill>
                <a:srgbClr val="363947"/>
              </a:solidFill>
            </a:endParaRPr>
          </a:p>
          <a:p>
            <a:pPr marL="0" indent="0">
              <a:buFont typeface="Arial" panose="020B0604020202020204" pitchFamily="34" charset="0"/>
              <a:buNone/>
            </a:pPr>
            <a:endParaRPr lang="en-US" sz="1600" dirty="0">
              <a:solidFill>
                <a:srgbClr val="363947"/>
              </a:solidFill>
            </a:endParaRPr>
          </a:p>
        </p:txBody>
      </p:sp>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Twin Health - Metabolic</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pic>
        <p:nvPicPr>
          <p:cNvPr id="3" name="Picture 2">
            <a:extLst>
              <a:ext uri="{FF2B5EF4-FFF2-40B4-BE49-F238E27FC236}">
                <a16:creationId xmlns:a16="http://schemas.microsoft.com/office/drawing/2014/main" id="{614EB80B-444D-A1EC-99A7-2E85DA0D6DC8}"/>
              </a:ext>
            </a:extLst>
          </p:cNvPr>
          <p:cNvPicPr>
            <a:picLocks noChangeAspect="1"/>
          </p:cNvPicPr>
          <p:nvPr/>
        </p:nvPicPr>
        <p:blipFill>
          <a:blip r:embed="rId3"/>
          <a:srcRect r="77266"/>
          <a:stretch>
            <a:fillRect/>
          </a:stretch>
        </p:blipFill>
        <p:spPr>
          <a:xfrm>
            <a:off x="7137596" y="1267677"/>
            <a:ext cx="1082823" cy="1128915"/>
          </a:xfrm>
          <a:prstGeom prst="rect">
            <a:avLst/>
          </a:prstGeom>
        </p:spPr>
      </p:pic>
    </p:spTree>
    <p:extLst>
      <p:ext uri="{BB962C8B-B14F-4D97-AF65-F5344CB8AC3E}">
        <p14:creationId xmlns:p14="http://schemas.microsoft.com/office/powerpoint/2010/main" val="398633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Delta Dental Plan</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Content Placeholder 2">
            <a:extLst>
              <a:ext uri="{FF2B5EF4-FFF2-40B4-BE49-F238E27FC236}">
                <a16:creationId xmlns:a16="http://schemas.microsoft.com/office/drawing/2014/main" id="{A0803FF6-D508-26A5-6AA7-0F065F17A036}"/>
              </a:ext>
            </a:extLst>
          </p:cNvPr>
          <p:cNvSpPr txBox="1">
            <a:spLocks/>
          </p:cNvSpPr>
          <p:nvPr/>
        </p:nvSpPr>
        <p:spPr>
          <a:xfrm>
            <a:off x="252173" y="4855237"/>
            <a:ext cx="4073437" cy="1587534"/>
          </a:xfrm>
        </p:spPr>
        <p:txBody>
          <a:bodyPr/>
          <a:lstStyle>
            <a:lvl1pPr marL="0" indent="0" algn="l" defTabSz="457200" rtl="0" eaLnBrk="1" latinLnBrk="0" hangingPunct="1">
              <a:spcBef>
                <a:spcPct val="20000"/>
              </a:spcBef>
              <a:buFont typeface="Arial"/>
              <a:buNone/>
              <a:defRPr sz="40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altLang="en-US" sz="1600" dirty="0">
                <a:solidFill>
                  <a:srgbClr val="363947"/>
                </a:solidFill>
              </a:rPr>
              <a:t>Deductibles and maximums reset 10/1</a:t>
            </a:r>
          </a:p>
          <a:p>
            <a:pPr marL="342900" indent="-342900">
              <a:spcBef>
                <a:spcPts val="0"/>
              </a:spcBef>
              <a:buFont typeface="Arial" panose="020B0604020202020204" pitchFamily="34" charset="0"/>
              <a:buChar char="•"/>
            </a:pPr>
            <a:r>
              <a:rPr lang="en-US" altLang="en-US" sz="1600" dirty="0">
                <a:solidFill>
                  <a:srgbClr val="363947"/>
                </a:solidFill>
              </a:rPr>
              <a:t>In-network: PPO &amp; Premier</a:t>
            </a:r>
          </a:p>
          <a:p>
            <a:pPr marL="342900" indent="-342900">
              <a:spcBef>
                <a:spcPts val="0"/>
              </a:spcBef>
              <a:buFont typeface="Arial" panose="020B0604020202020204" pitchFamily="34" charset="0"/>
              <a:buChar char="•"/>
            </a:pPr>
            <a:endParaRPr lang="en-US" altLang="en-US" sz="1600" dirty="0"/>
          </a:p>
          <a:p>
            <a:pPr>
              <a:spcAft>
                <a:spcPts val="600"/>
              </a:spcAft>
            </a:pPr>
            <a:endParaRPr lang="en-US" altLang="en-US" sz="2000" b="1" dirty="0"/>
          </a:p>
        </p:txBody>
      </p:sp>
      <p:graphicFrame>
        <p:nvGraphicFramePr>
          <p:cNvPr id="3" name="Table Placeholder 6">
            <a:extLst>
              <a:ext uri="{FF2B5EF4-FFF2-40B4-BE49-F238E27FC236}">
                <a16:creationId xmlns:a16="http://schemas.microsoft.com/office/drawing/2014/main" id="{9F44B938-A407-3CC9-9A67-248540C897EB}"/>
              </a:ext>
            </a:extLst>
          </p:cNvPr>
          <p:cNvGraphicFramePr>
            <a:graphicFrameLocks/>
          </p:cNvGraphicFramePr>
          <p:nvPr>
            <p:extLst>
              <p:ext uri="{D42A27DB-BD31-4B8C-83A1-F6EECF244321}">
                <p14:modId xmlns:p14="http://schemas.microsoft.com/office/powerpoint/2010/main" val="2160055384"/>
              </p:ext>
            </p:extLst>
          </p:nvPr>
        </p:nvGraphicFramePr>
        <p:xfrm>
          <a:off x="4378237" y="4727292"/>
          <a:ext cx="4213136" cy="1715479"/>
        </p:xfrm>
        <a:graphic>
          <a:graphicData uri="http://schemas.openxmlformats.org/drawingml/2006/table">
            <a:tbl>
              <a:tblPr firstRow="1" bandRow="1">
                <a:tableStyleId>{5C22544A-7EE6-4342-B048-85BDC9FD1C3A}</a:tableStyleId>
              </a:tblPr>
              <a:tblGrid>
                <a:gridCol w="2085431">
                  <a:extLst>
                    <a:ext uri="{9D8B030D-6E8A-4147-A177-3AD203B41FA5}">
                      <a16:colId xmlns:a16="http://schemas.microsoft.com/office/drawing/2014/main" val="1440201839"/>
                    </a:ext>
                  </a:extLst>
                </a:gridCol>
                <a:gridCol w="1028625">
                  <a:extLst>
                    <a:ext uri="{9D8B030D-6E8A-4147-A177-3AD203B41FA5}">
                      <a16:colId xmlns:a16="http://schemas.microsoft.com/office/drawing/2014/main" val="3016694059"/>
                    </a:ext>
                  </a:extLst>
                </a:gridCol>
                <a:gridCol w="1099080">
                  <a:extLst>
                    <a:ext uri="{9D8B030D-6E8A-4147-A177-3AD203B41FA5}">
                      <a16:colId xmlns:a16="http://schemas.microsoft.com/office/drawing/2014/main" val="669779554"/>
                    </a:ext>
                  </a:extLst>
                </a:gridCol>
              </a:tblGrid>
              <a:tr h="286074">
                <a:tc gridSpan="3">
                  <a:txBody>
                    <a:bodyPr/>
                    <a:lstStyle/>
                    <a:p>
                      <a:pPr marL="0" algn="ctr" defTabSz="1341150" rtl="0" eaLnBrk="1" latinLnBrk="0" hangingPunct="1">
                        <a:lnSpc>
                          <a:spcPts val="1400"/>
                        </a:lnSpc>
                      </a:pPr>
                      <a:r>
                        <a:rPr lang="en-US" sz="1200" b="1" kern="1200" spc="300">
                          <a:solidFill>
                            <a:schemeClr val="lt1"/>
                          </a:solidFill>
                          <a:latin typeface="+mj-lt"/>
                          <a:ea typeface="+mn-ea"/>
                          <a:cs typeface="+mn-cs"/>
                        </a:rPr>
                        <a:t>Employee cost per pay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hMerge="1">
                  <a:txBody>
                    <a:bodyPr/>
                    <a:lstStyle/>
                    <a:p>
                      <a:pPr marL="0" algn="ctr" defTabSz="1341150" rtl="0" eaLnBrk="1" latinLnBrk="0" hangingPunct="1">
                        <a:lnSpc>
                          <a:spcPts val="1400"/>
                        </a:lnSpc>
                      </a:pPr>
                      <a:endParaRPr lang="en-US" sz="1400" b="1" kern="1200" spc="30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14067"/>
                    </a:solidFill>
                  </a:tcPr>
                </a:tc>
                <a:tc hMerge="1">
                  <a:txBody>
                    <a:bodyPr/>
                    <a:lstStyle/>
                    <a:p>
                      <a:pPr algn="ctr">
                        <a:lnSpc>
                          <a:spcPts val="1400"/>
                        </a:lnSpc>
                      </a:pPr>
                      <a:endParaRPr lang="en-US" sz="1100" b="0" i="0">
                        <a:solidFill>
                          <a:schemeClr val="bg1"/>
                        </a:solidFill>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014067"/>
                    </a:solidFill>
                  </a:tcPr>
                </a:tc>
                <a:extLst>
                  <a:ext uri="{0D108BD9-81ED-4DB2-BD59-A6C34878D82A}">
                    <a16:rowId xmlns:a16="http://schemas.microsoft.com/office/drawing/2014/main" val="2396148398"/>
                  </a:ext>
                </a:extLst>
              </a:tr>
              <a:tr h="296276">
                <a:tc>
                  <a:txBody>
                    <a:bodyPr/>
                    <a:lstStyle/>
                    <a:p>
                      <a:pPr marL="0" algn="ctr" defTabSz="1341150" rtl="0" eaLnBrk="1" latinLnBrk="0" hangingPunct="1">
                        <a:lnSpc>
                          <a:spcPts val="1400"/>
                        </a:lnSpc>
                      </a:pPr>
                      <a:r>
                        <a:rPr lang="en-US" sz="1600" b="1" kern="1200" spc="300">
                          <a:solidFill>
                            <a:schemeClr val="lt1"/>
                          </a:solidFill>
                          <a:latin typeface="+mj-lt"/>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100" b="1" kern="1200">
                          <a:solidFill>
                            <a:schemeClr val="bg1"/>
                          </a:solidFill>
                          <a:latin typeface="+mj-lt"/>
                          <a:ea typeface="+mn-ea"/>
                          <a:cs typeface="+mn-cs"/>
                        </a:rPr>
                        <a:t>Low Plan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100" b="1" kern="1200">
                          <a:solidFill>
                            <a:schemeClr val="bg1"/>
                          </a:solidFill>
                          <a:latin typeface="+mj-lt"/>
                          <a:ea typeface="+mn-ea"/>
                          <a:cs typeface="+mn-cs"/>
                        </a:rPr>
                        <a:t>High Plan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3523766131"/>
                  </a:ext>
                </a:extLst>
              </a:tr>
              <a:tr h="28796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Only</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200" b="0" i="0" kern="1200" dirty="0">
                          <a:solidFill>
                            <a:srgbClr val="3F3F3F"/>
                          </a:solidFill>
                          <a:latin typeface="+mj-lt"/>
                          <a:ea typeface="+mn-ea"/>
                          <a:cs typeface="Segoe UI" panose="020B0502040204020203" pitchFamily="34" charset="0"/>
                        </a:rPr>
                        <a:t>$6.60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dirty="0">
                          <a:solidFill>
                            <a:srgbClr val="000000"/>
                          </a:solidFill>
                          <a:effectLst/>
                          <a:latin typeface="Arial" panose="020B0604020202020204" pitchFamily="34" charset="0"/>
                        </a:rPr>
                        <a:t>$12.80</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97735502"/>
                  </a:ext>
                </a:extLst>
              </a:tr>
              <a:tr h="205181">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 Child(ren)</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kern="1200" dirty="0">
                          <a:solidFill>
                            <a:srgbClr val="3F3F3F"/>
                          </a:solidFill>
                          <a:latin typeface="+mj-lt"/>
                          <a:ea typeface="+mn-ea"/>
                          <a:cs typeface="Segoe UI" panose="020B0502040204020203" pitchFamily="34" charset="0"/>
                        </a:rPr>
                        <a:t>$18.24</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100" b="0" i="0" u="none" strike="noStrike" dirty="0">
                          <a:solidFill>
                            <a:srgbClr val="000000"/>
                          </a:solidFill>
                          <a:effectLst/>
                          <a:latin typeface="Arial" panose="020B0604020202020204" pitchFamily="34" charset="0"/>
                        </a:rPr>
                        <a:t>$31.26</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4206277437"/>
                  </a:ext>
                </a:extLst>
              </a:tr>
              <a:tr h="28796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 Spouse</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200" b="0" i="0" kern="1200" dirty="0">
                          <a:solidFill>
                            <a:srgbClr val="3F3F3F"/>
                          </a:solidFill>
                          <a:latin typeface="+mj-lt"/>
                          <a:ea typeface="+mn-ea"/>
                          <a:cs typeface="Segoe UI" panose="020B0502040204020203" pitchFamily="34" charset="0"/>
                        </a:rPr>
                        <a:t>$17.19</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1100" b="0" i="0" u="none" strike="noStrike" dirty="0">
                          <a:solidFill>
                            <a:srgbClr val="000000"/>
                          </a:solidFill>
                          <a:effectLst/>
                          <a:latin typeface="Arial" panose="020B0604020202020204" pitchFamily="34" charset="0"/>
                        </a:rPr>
                        <a:t>$29.57</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705929141"/>
                  </a:ext>
                </a:extLst>
              </a:tr>
              <a:tr h="28796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 Family</a:t>
                      </a:r>
                    </a:p>
                  </a:txBody>
                  <a:tcPr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200" b="0" i="0" kern="1200" dirty="0">
                          <a:solidFill>
                            <a:srgbClr val="3F3F3F"/>
                          </a:solidFill>
                          <a:latin typeface="+mj-lt"/>
                          <a:ea typeface="+mn-ea"/>
                          <a:cs typeface="Segoe UI" panose="020B0502040204020203" pitchFamily="34" charset="0"/>
                        </a:rPr>
                        <a:t>$24.08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US" sz="1100" b="0" i="0" u="none" strike="noStrike" dirty="0">
                          <a:solidFill>
                            <a:srgbClr val="000000"/>
                          </a:solidFill>
                          <a:effectLst/>
                          <a:latin typeface="Arial" panose="020B0604020202020204" pitchFamily="34" charset="0"/>
                        </a:rPr>
                        <a:t>$40.06</a:t>
                      </a:r>
                    </a:p>
                  </a:txBody>
                  <a:tcPr marL="6350" marR="6350" marT="635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478252824"/>
                  </a:ext>
                </a:extLst>
              </a:tr>
            </a:tbl>
          </a:graphicData>
        </a:graphic>
      </p:graphicFrame>
      <p:graphicFrame>
        <p:nvGraphicFramePr>
          <p:cNvPr id="4" name="Table 3">
            <a:extLst>
              <a:ext uri="{FF2B5EF4-FFF2-40B4-BE49-F238E27FC236}">
                <a16:creationId xmlns:a16="http://schemas.microsoft.com/office/drawing/2014/main" id="{B360A339-C7DC-22D3-944A-B25720D8724F}"/>
              </a:ext>
            </a:extLst>
          </p:cNvPr>
          <p:cNvGraphicFramePr>
            <a:graphicFrameLocks noGrp="1"/>
          </p:cNvGraphicFramePr>
          <p:nvPr>
            <p:extLst>
              <p:ext uri="{D42A27DB-BD31-4B8C-83A1-F6EECF244321}">
                <p14:modId xmlns:p14="http://schemas.microsoft.com/office/powerpoint/2010/main" val="3511458749"/>
              </p:ext>
            </p:extLst>
          </p:nvPr>
        </p:nvGraphicFramePr>
        <p:xfrm>
          <a:off x="304800" y="1023090"/>
          <a:ext cx="8674100" cy="3487484"/>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val="2320222111"/>
                    </a:ext>
                  </a:extLst>
                </a:gridCol>
                <a:gridCol w="2390477">
                  <a:extLst>
                    <a:ext uri="{9D8B030D-6E8A-4147-A177-3AD203B41FA5}">
                      <a16:colId xmlns:a16="http://schemas.microsoft.com/office/drawing/2014/main" val="817403804"/>
                    </a:ext>
                  </a:extLst>
                </a:gridCol>
                <a:gridCol w="2676823">
                  <a:extLst>
                    <a:ext uri="{9D8B030D-6E8A-4147-A177-3AD203B41FA5}">
                      <a16:colId xmlns:a16="http://schemas.microsoft.com/office/drawing/2014/main" val="3754274881"/>
                    </a:ext>
                  </a:extLst>
                </a:gridCol>
              </a:tblGrid>
              <a:tr h="206342">
                <a:tc>
                  <a:txBody>
                    <a:bodyPr/>
                    <a:lstStyle/>
                    <a:p>
                      <a:pPr algn="l"/>
                      <a:endParaRPr lang="en-US" sz="1200" b="1" i="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a:solidFill>
                            <a:schemeClr val="bg1"/>
                          </a:solidFill>
                          <a:latin typeface="+mj-lt"/>
                        </a:rPr>
                        <a:t>Low Plan</a:t>
                      </a:r>
                      <a:endParaRPr lang="en-US" sz="1200" b="1" i="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7546F"/>
                    </a:solidFill>
                  </a:tcPr>
                </a:tc>
                <a:tc>
                  <a:txBody>
                    <a:bodyPr/>
                    <a:lstStyle/>
                    <a:p>
                      <a:pPr algn="ctr"/>
                      <a:r>
                        <a:rPr lang="en-US" sz="1200" b="1" kern="1200">
                          <a:solidFill>
                            <a:schemeClr val="bg1"/>
                          </a:solidFill>
                          <a:latin typeface="+mj-lt"/>
                          <a:ea typeface="+mn-ea"/>
                          <a:cs typeface="+mn-cs"/>
                        </a:rPr>
                        <a:t>High Plan</a:t>
                      </a:r>
                      <a:endParaRPr lang="en-US" sz="1200" b="1" i="0">
                        <a:solidFill>
                          <a:schemeClr val="bg1"/>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1351955806"/>
                  </a:ext>
                </a:extLst>
              </a:tr>
              <a:tr h="202521">
                <a:tc gridSpan="3">
                  <a:txBody>
                    <a:bodyPr/>
                    <a:lstStyle/>
                    <a:p>
                      <a:pPr algn="l">
                        <a:lnSpc>
                          <a:spcPts val="1400"/>
                        </a:lnSpc>
                      </a:pPr>
                      <a:r>
                        <a:rPr lang="en-US" sz="1200" b="1" i="0">
                          <a:solidFill>
                            <a:schemeClr val="bg1"/>
                          </a:solidFill>
                          <a:latin typeface="+mj-lt"/>
                        </a:rPr>
                        <a:t>In Network Benefits</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97979"/>
                    </a:solidFill>
                  </a:tcPr>
                </a:tc>
                <a:tc hMerge="1">
                  <a:txBody>
                    <a:bodyPr/>
                    <a:lstStyle/>
                    <a:p>
                      <a:endParaRPr lang="en-US"/>
                    </a:p>
                  </a:txBody>
                  <a:tcPr>
                    <a:lnL w="9525" cap="flat" cmpd="sng" algn="ctr">
                      <a:solidFill>
                        <a:schemeClr val="tx1"/>
                      </a:solidFill>
                      <a:prstDash val="solid"/>
                      <a:round/>
                      <a:headEnd type="none" w="med" len="med"/>
                      <a:tailEnd type="none" w="med" len="med"/>
                    </a:lnL>
                    <a:lnT w="38100" cmpd="sng">
                      <a:noFill/>
                    </a:lnT>
                  </a:tcPr>
                </a:tc>
                <a:tc hMerge="1">
                  <a:txBody>
                    <a:bodyPr/>
                    <a:lstStyle/>
                    <a:p>
                      <a:endParaRPr lang="en-US"/>
                    </a:p>
                  </a:txBody>
                  <a:tcPr>
                    <a:lnL w="9525" cap="flat" cmpd="sng" algn="ctr">
                      <a:solidFill>
                        <a:schemeClr val="tx1"/>
                      </a:solidFill>
                      <a:prstDash val="solid"/>
                      <a:round/>
                      <a:headEnd type="none" w="med" len="med"/>
                      <a:tailEnd type="none" w="med" len="med"/>
                    </a:lnL>
                    <a:lnT w="38100" cmpd="sng">
                      <a:noFill/>
                    </a:lnT>
                  </a:tcPr>
                </a:tc>
                <a:extLst>
                  <a:ext uri="{0D108BD9-81ED-4DB2-BD59-A6C34878D82A}">
                    <a16:rowId xmlns:a16="http://schemas.microsoft.com/office/drawing/2014/main" val="3355559835"/>
                  </a:ext>
                </a:extLst>
              </a:tr>
              <a:tr h="202521">
                <a:tc>
                  <a:txBody>
                    <a:bodyPr/>
                    <a:lstStyle/>
                    <a:p>
                      <a:pPr>
                        <a:lnSpc>
                          <a:spcPts val="1400"/>
                        </a:lnSpc>
                      </a:pPr>
                      <a:r>
                        <a:rPr lang="en-US" sz="1200" b="1" i="0">
                          <a:solidFill>
                            <a:srgbClr val="3F3F3F"/>
                          </a:solidFill>
                          <a:latin typeface="+mj-lt"/>
                        </a:rPr>
                        <a:t>Annual Deductible</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ts val="1400"/>
                        </a:lnSpc>
                      </a:pPr>
                      <a:r>
                        <a:rPr lang="en-US" sz="1200" b="1" i="0">
                          <a:solidFill>
                            <a:srgbClr val="3F3F3F"/>
                          </a:solidFill>
                          <a:latin typeface="+mj-lt"/>
                        </a:rPr>
                        <a:t>Single: </a:t>
                      </a:r>
                      <a:r>
                        <a:rPr lang="en-US" sz="1200" b="0" i="0">
                          <a:solidFill>
                            <a:srgbClr val="3F3F3F"/>
                          </a:solidFill>
                          <a:latin typeface="+mj-lt"/>
                        </a:rPr>
                        <a:t>$50   |  </a:t>
                      </a:r>
                      <a:r>
                        <a:rPr lang="en-US" sz="1200" b="1" i="0">
                          <a:solidFill>
                            <a:srgbClr val="3F3F3F"/>
                          </a:solidFill>
                          <a:latin typeface="+mj-lt"/>
                        </a:rPr>
                        <a:t>Family: </a:t>
                      </a:r>
                      <a:r>
                        <a:rPr lang="en-US" sz="1200" b="0" i="0">
                          <a:solidFill>
                            <a:srgbClr val="3F3F3F"/>
                          </a:solidFill>
                          <a:latin typeface="+mj-lt"/>
                        </a:rPr>
                        <a:t>$150</a:t>
                      </a:r>
                      <a:endParaRPr lang="en-US" sz="1200" b="1" i="0">
                        <a:solidFill>
                          <a:srgbClr val="3F3F3F"/>
                        </a:solidFill>
                        <a:latin typeface="+mj-lt"/>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ts val="1400"/>
                        </a:lnSpc>
                      </a:pPr>
                      <a:r>
                        <a:rPr lang="en-US" sz="1200" b="1" i="0" kern="1200">
                          <a:solidFill>
                            <a:srgbClr val="3F3F3F"/>
                          </a:solidFill>
                          <a:latin typeface="+mn-lt"/>
                          <a:ea typeface="+mn-ea"/>
                          <a:cs typeface="+mn-cs"/>
                        </a:rPr>
                        <a:t>Single: </a:t>
                      </a:r>
                      <a:r>
                        <a:rPr lang="en-US" sz="1200" b="0" i="0" kern="1200">
                          <a:solidFill>
                            <a:srgbClr val="3F3F3F"/>
                          </a:solidFill>
                          <a:latin typeface="+mn-lt"/>
                          <a:ea typeface="+mn-ea"/>
                          <a:cs typeface="+mn-cs"/>
                        </a:rPr>
                        <a:t>$50   |  </a:t>
                      </a:r>
                      <a:r>
                        <a:rPr lang="en-US" sz="1200" b="1" i="0" kern="1200">
                          <a:solidFill>
                            <a:srgbClr val="3F3F3F"/>
                          </a:solidFill>
                          <a:latin typeface="+mn-lt"/>
                          <a:ea typeface="+mn-ea"/>
                          <a:cs typeface="+mn-cs"/>
                        </a:rPr>
                        <a:t>Family: </a:t>
                      </a:r>
                      <a:r>
                        <a:rPr lang="en-US" sz="1200" b="0" i="0" kern="1200">
                          <a:solidFill>
                            <a:srgbClr val="3F3F3F"/>
                          </a:solidFill>
                          <a:latin typeface="+mn-lt"/>
                          <a:ea typeface="+mn-ea"/>
                          <a:cs typeface="+mn-cs"/>
                        </a:rPr>
                        <a:t>$150</a:t>
                      </a:r>
                      <a:endParaRPr lang="en-US" sz="1200" b="1" i="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2336144"/>
                  </a:ext>
                </a:extLst>
              </a:tr>
              <a:tr h="202521">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rPr>
                        <a:t>Annual Maximum</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$750</a:t>
                      </a:r>
                      <a:endParaRPr lang="en-US" sz="1200" b="1" i="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$1,500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9733809"/>
                  </a:ext>
                </a:extLst>
              </a:tr>
              <a:tr h="251037">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rPr>
                        <a:t>Preventative Services: </a:t>
                      </a:r>
                      <a:r>
                        <a:rPr lang="en-US" sz="1100" b="0" i="1">
                          <a:solidFill>
                            <a:srgbClr val="3F3F3F"/>
                          </a:solidFill>
                          <a:latin typeface="+mj-lt"/>
                        </a:rPr>
                        <a:t>Exams, Cleanings, X-rays </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Covered at 100%</a:t>
                      </a:r>
                      <a:endParaRPr lang="en-US" sz="1100" b="0" i="1">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Covered at 100%</a:t>
                      </a:r>
                      <a:endParaRPr lang="en-US" sz="1100" b="0" i="1">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2668938"/>
                  </a:ext>
                </a:extLst>
              </a:tr>
              <a:tr h="460496">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rPr>
                        <a:t>Basic Services: </a:t>
                      </a:r>
                      <a:r>
                        <a:rPr lang="en-US" sz="1100" b="0" i="1">
                          <a:solidFill>
                            <a:srgbClr val="3F3F3F"/>
                          </a:solidFill>
                          <a:latin typeface="+mj-lt"/>
                        </a:rPr>
                        <a:t>Fillings, Stainless Steel Crowns, Simple Extraction, Oral Surgery, Periodontics, Endodontics, Denture Repair </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80%</a:t>
                      </a:r>
                      <a:endParaRPr lang="en-US" sz="1100" b="0" i="1">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80%</a:t>
                      </a:r>
                      <a:endParaRPr lang="en-US" sz="1100" b="0" i="1">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49938112"/>
                  </a:ext>
                </a:extLst>
              </a:tr>
              <a:tr h="251037">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rPr>
                        <a:t>Major Services: </a:t>
                      </a:r>
                      <a:r>
                        <a:rPr lang="en-US" sz="1100" b="0" i="1">
                          <a:solidFill>
                            <a:srgbClr val="3F3F3F"/>
                          </a:solidFill>
                          <a:latin typeface="+mj-lt"/>
                        </a:rPr>
                        <a:t>Crowns, Prosthodontics, Implants </a:t>
                      </a:r>
                      <a:endParaRPr lang="en-US" sz="1100" b="1" i="1">
                        <a:solidFill>
                          <a:srgbClr val="3F3F3F"/>
                        </a:solidFill>
                        <a:latin typeface="+mj-lt"/>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Not Covered</a:t>
                      </a:r>
                      <a:endParaRPr lang="en-US" sz="1100" b="1" i="1">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50%</a:t>
                      </a:r>
                      <a:endParaRPr lang="en-US" sz="1100" b="1" i="1">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0970571"/>
                  </a:ext>
                </a:extLst>
              </a:tr>
              <a:tr h="258340">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rPr>
                        <a:t>Orthodontics (Children under 26)</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Not Covered</a:t>
                      </a:r>
                      <a:endParaRPr lang="en-US" sz="1200" b="1" i="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50% up to $1,000 lifetime maximum</a:t>
                      </a:r>
                      <a:endParaRPr lang="en-US" sz="1200" b="1" i="0">
                        <a:solidFill>
                          <a:srgbClr val="3F3F3F"/>
                        </a:solidFill>
                        <a:latin typeface="+mj-l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51352544"/>
                  </a:ext>
                </a:extLst>
              </a:tr>
              <a:tr h="202521">
                <a:tc gridSpan="3">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chemeClr val="bg1"/>
                          </a:solidFill>
                          <a:latin typeface="+mj-lt"/>
                        </a:rPr>
                        <a:t>Out of Network Benefits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797979"/>
                    </a:solidFill>
                  </a:tcPr>
                </a:tc>
                <a:tc hMerge="1">
                  <a:txBody>
                    <a:bodyPr/>
                    <a:lstStyle/>
                    <a:p>
                      <a:endParaRPr lang="en-US"/>
                    </a:p>
                  </a:txBody>
                  <a:tcPr>
                    <a:lnL w="9525" cap="flat" cmpd="sng" algn="ctr">
                      <a:solidFill>
                        <a:schemeClr val="tx1"/>
                      </a:solidFill>
                      <a:prstDash val="solid"/>
                      <a:round/>
                      <a:headEnd type="none" w="med" len="med"/>
                      <a:tailEnd type="none" w="med" len="med"/>
                    </a:lnL>
                    <a:lnT w="12700" cmpd="sng">
                      <a:noFill/>
                    </a:lnT>
                  </a:tcPr>
                </a:tc>
                <a:tc hMerge="1">
                  <a:txBody>
                    <a:bodyPr/>
                    <a:lstStyle/>
                    <a:p>
                      <a:endParaRPr lang="en-US"/>
                    </a:p>
                  </a:txBody>
                  <a:tcPr>
                    <a:lnL w="9525" cap="flat" cmpd="sng" algn="ctr">
                      <a:solidFill>
                        <a:schemeClr val="tx1"/>
                      </a:solidFill>
                      <a:prstDash val="solid"/>
                      <a:round/>
                      <a:headEnd type="none" w="med" len="med"/>
                      <a:tailEnd type="none" w="med" len="med"/>
                    </a:lnL>
                    <a:lnT w="12700" cmpd="sng">
                      <a:noFill/>
                    </a:lnT>
                  </a:tcPr>
                </a:tc>
                <a:extLst>
                  <a:ext uri="{0D108BD9-81ED-4DB2-BD59-A6C34878D82A}">
                    <a16:rowId xmlns:a16="http://schemas.microsoft.com/office/drawing/2014/main" val="2126627176"/>
                  </a:ext>
                </a:extLst>
              </a:tr>
              <a:tr h="202521">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Preventative / Basic / Major </a:t>
                      </a: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100% / 80% / Not-Covered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0" i="0">
                          <a:solidFill>
                            <a:srgbClr val="3F3F3F"/>
                          </a:solidFill>
                          <a:latin typeface="+mj-lt"/>
                        </a:rPr>
                        <a:t>100% / 80% / 50%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72879103"/>
                  </a:ext>
                </a:extLst>
              </a:tr>
              <a:tr h="336261">
                <a:tc gridSpan="3">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lang="en-US" sz="1200" b="1" i="0" dirty="0">
                          <a:solidFill>
                            <a:srgbClr val="3F3F3F"/>
                          </a:solidFill>
                          <a:latin typeface="+mj-lt"/>
                        </a:rPr>
                        <a:t>Max Over: </a:t>
                      </a:r>
                      <a:r>
                        <a:rPr lang="en-US" sz="1200" b="0" i="1" kern="1200" dirty="0">
                          <a:solidFill>
                            <a:srgbClr val="3F3F3F"/>
                          </a:solidFill>
                          <a:latin typeface="+mn-lt"/>
                          <a:ea typeface="+mn-ea"/>
                          <a:cs typeface="+mn-cs"/>
                        </a:rPr>
                        <a:t>If you receive at least one preventive cleaning and use less than half of the annual maximum, a portion of your unused annual maximum will automatically be rolled over to the next plan year.</a:t>
                      </a:r>
                      <a:endParaRPr lang="en-US" sz="1200" b="1" i="0" dirty="0">
                        <a:solidFill>
                          <a:srgbClr val="3F3F3F"/>
                        </a:solidFill>
                        <a:latin typeface="+mj-lt"/>
                      </a:endParaRPr>
                    </a:p>
                  </a:txBody>
                  <a:tcPr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lnL w="952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87345934"/>
                  </a:ext>
                </a:extLst>
              </a:tr>
            </a:tbl>
          </a:graphicData>
        </a:graphic>
      </p:graphicFrame>
    </p:spTree>
    <p:extLst>
      <p:ext uri="{BB962C8B-B14F-4D97-AF65-F5344CB8AC3E}">
        <p14:creationId xmlns:p14="http://schemas.microsoft.com/office/powerpoint/2010/main" val="234319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Delta’s Hearing Program </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pic>
        <p:nvPicPr>
          <p:cNvPr id="5" name="Picture 4">
            <a:extLst>
              <a:ext uri="{FF2B5EF4-FFF2-40B4-BE49-F238E27FC236}">
                <a16:creationId xmlns:a16="http://schemas.microsoft.com/office/drawing/2014/main" id="{041BD759-FDB2-EBE9-D9BA-23245D43EFDD}"/>
              </a:ext>
            </a:extLst>
          </p:cNvPr>
          <p:cNvPicPr>
            <a:picLocks noChangeAspect="1"/>
          </p:cNvPicPr>
          <p:nvPr/>
        </p:nvPicPr>
        <p:blipFill>
          <a:blip r:embed="rId3"/>
          <a:stretch>
            <a:fillRect/>
          </a:stretch>
        </p:blipFill>
        <p:spPr>
          <a:xfrm>
            <a:off x="233984" y="1162878"/>
            <a:ext cx="6219707" cy="4262198"/>
          </a:xfrm>
          <a:prstGeom prst="rect">
            <a:avLst/>
          </a:prstGeom>
        </p:spPr>
      </p:pic>
      <p:pic>
        <p:nvPicPr>
          <p:cNvPr id="9" name="Picture 8">
            <a:extLst>
              <a:ext uri="{FF2B5EF4-FFF2-40B4-BE49-F238E27FC236}">
                <a16:creationId xmlns:a16="http://schemas.microsoft.com/office/drawing/2014/main" id="{BBFC31CB-C159-EA38-E9EA-4164CE3AD0FE}"/>
              </a:ext>
            </a:extLst>
          </p:cNvPr>
          <p:cNvPicPr>
            <a:picLocks noChangeAspect="1"/>
          </p:cNvPicPr>
          <p:nvPr/>
        </p:nvPicPr>
        <p:blipFill>
          <a:blip r:embed="rId4"/>
          <a:stretch>
            <a:fillRect/>
          </a:stretch>
        </p:blipFill>
        <p:spPr>
          <a:xfrm>
            <a:off x="233984" y="5640896"/>
            <a:ext cx="5867250" cy="988504"/>
          </a:xfrm>
          <a:prstGeom prst="rect">
            <a:avLst/>
          </a:prstGeom>
        </p:spPr>
      </p:pic>
      <p:pic>
        <p:nvPicPr>
          <p:cNvPr id="10" name="Picture 9">
            <a:extLst>
              <a:ext uri="{FF2B5EF4-FFF2-40B4-BE49-F238E27FC236}">
                <a16:creationId xmlns:a16="http://schemas.microsoft.com/office/drawing/2014/main" id="{A31C1D62-2118-E8A6-53FE-D9CFABC50F2A}"/>
              </a:ext>
            </a:extLst>
          </p:cNvPr>
          <p:cNvPicPr>
            <a:picLocks noChangeAspect="1"/>
          </p:cNvPicPr>
          <p:nvPr/>
        </p:nvPicPr>
        <p:blipFill>
          <a:blip r:embed="rId5"/>
          <a:stretch>
            <a:fillRect/>
          </a:stretch>
        </p:blipFill>
        <p:spPr>
          <a:xfrm>
            <a:off x="6758195" y="1042366"/>
            <a:ext cx="2266950" cy="5429250"/>
          </a:xfrm>
          <a:prstGeom prst="rect">
            <a:avLst/>
          </a:prstGeom>
        </p:spPr>
      </p:pic>
    </p:spTree>
    <p:extLst>
      <p:ext uri="{BB962C8B-B14F-4D97-AF65-F5344CB8AC3E}">
        <p14:creationId xmlns:p14="http://schemas.microsoft.com/office/powerpoint/2010/main" val="31728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EyeMed Vision Plan</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graphicFrame>
        <p:nvGraphicFramePr>
          <p:cNvPr id="12" name="Table 11">
            <a:extLst>
              <a:ext uri="{FF2B5EF4-FFF2-40B4-BE49-F238E27FC236}">
                <a16:creationId xmlns:a16="http://schemas.microsoft.com/office/drawing/2014/main" id="{4DB21378-A928-7023-BD60-8A46C7BA26A3}"/>
              </a:ext>
            </a:extLst>
          </p:cNvPr>
          <p:cNvGraphicFramePr>
            <a:graphicFrameLocks noGrp="1"/>
          </p:cNvGraphicFramePr>
          <p:nvPr>
            <p:extLst>
              <p:ext uri="{D42A27DB-BD31-4B8C-83A1-F6EECF244321}">
                <p14:modId xmlns:p14="http://schemas.microsoft.com/office/powerpoint/2010/main" val="860131876"/>
              </p:ext>
            </p:extLst>
          </p:nvPr>
        </p:nvGraphicFramePr>
        <p:xfrm>
          <a:off x="206103" y="1019031"/>
          <a:ext cx="5940698" cy="5356860"/>
        </p:xfrm>
        <a:graphic>
          <a:graphicData uri="http://schemas.openxmlformats.org/drawingml/2006/table">
            <a:tbl>
              <a:tblPr>
                <a:tableStyleId>{5C22544A-7EE6-4342-B048-85BDC9FD1C3A}</a:tableStyleId>
              </a:tblPr>
              <a:tblGrid>
                <a:gridCol w="1573567">
                  <a:extLst>
                    <a:ext uri="{9D8B030D-6E8A-4147-A177-3AD203B41FA5}">
                      <a16:colId xmlns:a16="http://schemas.microsoft.com/office/drawing/2014/main" val="2661058549"/>
                    </a:ext>
                  </a:extLst>
                </a:gridCol>
                <a:gridCol w="2703430">
                  <a:extLst>
                    <a:ext uri="{9D8B030D-6E8A-4147-A177-3AD203B41FA5}">
                      <a16:colId xmlns:a16="http://schemas.microsoft.com/office/drawing/2014/main" val="2100965345"/>
                    </a:ext>
                  </a:extLst>
                </a:gridCol>
                <a:gridCol w="1663701">
                  <a:extLst>
                    <a:ext uri="{9D8B030D-6E8A-4147-A177-3AD203B41FA5}">
                      <a16:colId xmlns:a16="http://schemas.microsoft.com/office/drawing/2014/main" val="552641383"/>
                    </a:ext>
                  </a:extLst>
                </a:gridCol>
              </a:tblGrid>
              <a:tr h="443048">
                <a:tc>
                  <a:txBody>
                    <a:bodyPr/>
                    <a:lstStyle/>
                    <a:p>
                      <a:pPr marL="0" marR="0">
                        <a:spcBef>
                          <a:spcPts val="0"/>
                        </a:spcBef>
                        <a:spcAft>
                          <a:spcPts val="0"/>
                        </a:spcAft>
                      </a:pPr>
                      <a:endParaRPr lang="en-US" sz="1050" b="1" i="0" kern="1200">
                        <a:solidFill>
                          <a:srgbClr val="3F3F3F"/>
                        </a:solidFill>
                        <a:latin typeface="Lucida Sans" panose="020B0602030504020204" pitchFamily="34" charset="0"/>
                        <a:ea typeface="+mn-ea"/>
                        <a:cs typeface="Segoe UI" panose="020B0502040204020203" pitchFamily="34" charset="0"/>
                      </a:endParaRPr>
                    </a:p>
                  </a:txBody>
                  <a:tcPr marL="73025" marR="73025"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200" b="1" i="0" kern="1200">
                          <a:solidFill>
                            <a:schemeClr val="bg1"/>
                          </a:solidFill>
                          <a:latin typeface="+mj-lt"/>
                          <a:ea typeface="+mn-ea"/>
                          <a:cs typeface="Segoe UI" panose="020B0502040204020203" pitchFamily="34" charset="0"/>
                        </a:rPr>
                        <a:t>In-Network</a:t>
                      </a:r>
                    </a:p>
                  </a:txBody>
                  <a:tcPr marL="73025" marR="73025"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algn="ctr"/>
                      <a:r>
                        <a:rPr lang="en-US" sz="1200" b="1" i="0" kern="1200">
                          <a:solidFill>
                            <a:schemeClr val="bg1"/>
                          </a:solidFill>
                          <a:latin typeface="+mj-lt"/>
                          <a:ea typeface="+mn-ea"/>
                          <a:cs typeface="Segoe UI" panose="020B0502040204020203" pitchFamily="34" charset="0"/>
                        </a:rPr>
                        <a:t>Out-of-Network</a:t>
                      </a:r>
                    </a:p>
                    <a:p>
                      <a:pPr algn="ctr"/>
                      <a:r>
                        <a:rPr lang="en-US" sz="1200" b="1" i="0" kern="1200">
                          <a:solidFill>
                            <a:schemeClr val="bg1"/>
                          </a:solidFill>
                          <a:latin typeface="+mj-lt"/>
                          <a:ea typeface="+mn-ea"/>
                          <a:cs typeface="Segoe UI" panose="020B0502040204020203" pitchFamily="34" charset="0"/>
                        </a:rPr>
                        <a:t>(reimbursement)</a:t>
                      </a:r>
                      <a:endParaRPr lang="en-US" sz="1200" b="1">
                        <a:solidFill>
                          <a:schemeClr val="bg1"/>
                        </a:solidFill>
                        <a:latin typeface="+mj-lt"/>
                      </a:endParaRPr>
                    </a:p>
                  </a:txBody>
                  <a:tcPr marL="73025" marR="73025" marT="73025" marB="730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3783349657"/>
                  </a:ext>
                </a:extLst>
              </a:tr>
              <a:tr h="283432">
                <a:tc>
                  <a:txBody>
                    <a:bodyPr/>
                    <a:lstStyle/>
                    <a:p>
                      <a:pPr marL="0" marR="0">
                        <a:spcBef>
                          <a:spcPts val="0"/>
                        </a:spcBef>
                        <a:spcAft>
                          <a:spcPts val="0"/>
                        </a:spcAft>
                      </a:pPr>
                      <a:r>
                        <a:rPr lang="en-US" sz="1200" b="1" i="0" kern="1200">
                          <a:solidFill>
                            <a:srgbClr val="3F3F3F"/>
                          </a:solidFill>
                          <a:latin typeface="+mj-lt"/>
                          <a:ea typeface="+mn-ea"/>
                          <a:cs typeface="Segoe UI" panose="020B0502040204020203" pitchFamily="34" charset="0"/>
                        </a:rPr>
                        <a:t>Routine Eye Exam</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$15 Copay (once every 12 months)</a:t>
                      </a:r>
                      <a:endParaRPr lang="en-US" sz="1200" b="1" i="0" kern="120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200" b="0" i="0" kern="1200">
                          <a:solidFill>
                            <a:srgbClr val="3F3F3F"/>
                          </a:solidFill>
                          <a:latin typeface="+mj-lt"/>
                          <a:ea typeface="+mn-ea"/>
                          <a:cs typeface="Segoe UI" panose="020B0502040204020203" pitchFamily="34" charset="0"/>
                        </a:rPr>
                        <a:t>Up to $30</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10406747"/>
                  </a:ext>
                </a:extLst>
              </a:tr>
              <a:tr h="619946">
                <a:tc>
                  <a:txBody>
                    <a:bodyPr/>
                    <a:lstStyle/>
                    <a:p>
                      <a:pPr marL="0" marR="0">
                        <a:spcBef>
                          <a:spcPts val="0"/>
                        </a:spcBef>
                        <a:spcAft>
                          <a:spcPts val="0"/>
                        </a:spcAft>
                      </a:pPr>
                      <a:r>
                        <a:rPr lang="en-US" sz="1200" b="1" i="0" kern="1200">
                          <a:solidFill>
                            <a:srgbClr val="3F3F3F"/>
                          </a:solidFill>
                          <a:latin typeface="+mj-lt"/>
                          <a:ea typeface="+mn-ea"/>
                          <a:cs typeface="Segoe UI" panose="020B0502040204020203" pitchFamily="34" charset="0"/>
                        </a:rPr>
                        <a:t>Standard Plastic Lenses</a:t>
                      </a:r>
                    </a:p>
                    <a:p>
                      <a:pPr marL="0" marR="0">
                        <a:spcBef>
                          <a:spcPts val="0"/>
                        </a:spcBef>
                        <a:spcAft>
                          <a:spcPts val="0"/>
                        </a:spcAft>
                      </a:pPr>
                      <a:r>
                        <a:rPr lang="en-US" sz="1200" b="1" i="0" kern="1200">
                          <a:solidFill>
                            <a:srgbClr val="3F3F3F"/>
                          </a:solidFill>
                          <a:latin typeface="+mj-lt"/>
                          <a:ea typeface="+mn-ea"/>
                          <a:cs typeface="Segoe UI" panose="020B0502040204020203" pitchFamily="34" charset="0"/>
                        </a:rPr>
                        <a:t>(Single, Bifocal, Trifocal &amp; Lenticular)</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$25 Copay (once every 12 months)</a:t>
                      </a:r>
                      <a:endParaRPr lang="en-US" sz="1200" b="1" i="0" kern="120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r>
                        <a:rPr lang="en-US" sz="1200" b="0" i="0" kern="1200">
                          <a:solidFill>
                            <a:srgbClr val="3F3F3F"/>
                          </a:solidFill>
                          <a:latin typeface="+mj-lt"/>
                          <a:ea typeface="+mn-ea"/>
                          <a:cs typeface="Segoe UI" panose="020B0502040204020203" pitchFamily="34" charset="0"/>
                        </a:rPr>
                        <a:t>Single up to $25</a:t>
                      </a:r>
                    </a:p>
                    <a:p>
                      <a:pPr algn="ctr"/>
                      <a:r>
                        <a:rPr lang="en-US" sz="1200" b="0" i="0" kern="1200">
                          <a:solidFill>
                            <a:srgbClr val="3F3F3F"/>
                          </a:solidFill>
                          <a:latin typeface="+mj-lt"/>
                          <a:ea typeface="+mn-ea"/>
                          <a:cs typeface="Segoe UI" panose="020B0502040204020203" pitchFamily="34" charset="0"/>
                        </a:rPr>
                        <a:t>Bifocal up to $40</a:t>
                      </a:r>
                    </a:p>
                    <a:p>
                      <a:pPr algn="ctr"/>
                      <a:r>
                        <a:rPr lang="en-US" sz="1200" b="0" i="0" kern="1200">
                          <a:solidFill>
                            <a:srgbClr val="3F3F3F"/>
                          </a:solidFill>
                          <a:latin typeface="+mj-lt"/>
                          <a:ea typeface="+mn-ea"/>
                          <a:cs typeface="Segoe UI" panose="020B0502040204020203" pitchFamily="34" charset="0"/>
                        </a:rPr>
                        <a:t>Trifocal up to $60</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25663297"/>
                  </a:ext>
                </a:extLst>
              </a:tr>
              <a:tr h="1124716">
                <a:tc>
                  <a:txBody>
                    <a:bodyPr/>
                    <a:lstStyle/>
                    <a:p>
                      <a:pPr marL="0" marR="0">
                        <a:spcBef>
                          <a:spcPts val="0"/>
                        </a:spcBef>
                        <a:spcAft>
                          <a:spcPts val="0"/>
                        </a:spcAft>
                      </a:pPr>
                      <a:r>
                        <a:rPr lang="en-US" sz="1200" b="1" i="0" kern="1200">
                          <a:solidFill>
                            <a:srgbClr val="3F3F3F"/>
                          </a:solidFill>
                          <a:latin typeface="+mn-lt"/>
                          <a:ea typeface="+mn-ea"/>
                          <a:cs typeface="Segoe UI" panose="020B0502040204020203" pitchFamily="34" charset="0"/>
                        </a:rPr>
                        <a:t>Progressives</a:t>
                      </a:r>
                    </a:p>
                    <a:p>
                      <a:pPr marL="0" marR="0">
                        <a:spcBef>
                          <a:spcPts val="0"/>
                        </a:spcBef>
                        <a:spcAft>
                          <a:spcPts val="0"/>
                        </a:spcAft>
                      </a:pPr>
                      <a:r>
                        <a:rPr lang="en-US" sz="1200" b="1" i="0" kern="1200">
                          <a:solidFill>
                            <a:srgbClr val="3F3F3F"/>
                          </a:solidFill>
                          <a:latin typeface="+mn-lt"/>
                          <a:ea typeface="+mn-ea"/>
                          <a:cs typeface="Segoe UI" panose="020B0502040204020203" pitchFamily="34" charset="0"/>
                        </a:rPr>
                        <a:t>    </a:t>
                      </a:r>
                      <a:endParaRPr lang="en-US" sz="1200" b="1" i="0" kern="1200">
                        <a:solidFill>
                          <a:srgbClr val="3F3F3F"/>
                        </a:solidFill>
                        <a:latin typeface="Lucida Sans" panose="020B0602030504020204" pitchFamily="34" charset="0"/>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l">
                        <a:spcBef>
                          <a:spcPts val="0"/>
                        </a:spcBef>
                        <a:spcAft>
                          <a:spcPts val="0"/>
                        </a:spcAft>
                      </a:pPr>
                      <a:endParaRPr lang="en-US" sz="1200" b="0" i="0" kern="1200">
                        <a:solidFill>
                          <a:srgbClr val="3F3F3F"/>
                        </a:solidFill>
                        <a:latin typeface="+mj-lt"/>
                        <a:ea typeface="+mn-ea"/>
                        <a:cs typeface="Segoe UI" panose="020B0502040204020203" pitchFamily="34" charset="0"/>
                      </a:endParaRPr>
                    </a:p>
                    <a:p>
                      <a:pPr marL="0" marR="0" algn="l">
                        <a:spcBef>
                          <a:spcPts val="0"/>
                        </a:spcBef>
                        <a:spcAft>
                          <a:spcPts val="0"/>
                        </a:spcAft>
                      </a:pPr>
                      <a:r>
                        <a:rPr lang="en-US" sz="1200" b="0" i="0" kern="1200">
                          <a:solidFill>
                            <a:srgbClr val="3F3F3F"/>
                          </a:solidFill>
                          <a:latin typeface="+mj-lt"/>
                          <a:ea typeface="+mn-ea"/>
                          <a:cs typeface="Segoe UI" panose="020B0502040204020203" pitchFamily="34" charset="0"/>
                        </a:rPr>
                        <a:t>Standard Lens: $90</a:t>
                      </a:r>
                    </a:p>
                    <a:p>
                      <a:pPr marL="0" marR="0" algn="l">
                        <a:spcBef>
                          <a:spcPts val="0"/>
                        </a:spcBef>
                        <a:spcAft>
                          <a:spcPts val="0"/>
                        </a:spcAft>
                      </a:pPr>
                      <a:r>
                        <a:rPr lang="en-US" sz="1200" b="0" i="0" kern="1200">
                          <a:solidFill>
                            <a:srgbClr val="3F3F3F"/>
                          </a:solidFill>
                          <a:latin typeface="+mj-lt"/>
                          <a:ea typeface="+mn-ea"/>
                          <a:cs typeface="Segoe UI" panose="020B0502040204020203" pitchFamily="34" charset="0"/>
                        </a:rPr>
                        <a:t>Premium Progressive Lens: </a:t>
                      </a:r>
                    </a:p>
                    <a:p>
                      <a:pPr marL="0" marR="0" algn="l">
                        <a:spcBef>
                          <a:spcPts val="0"/>
                        </a:spcBef>
                        <a:spcAft>
                          <a:spcPts val="0"/>
                        </a:spcAft>
                      </a:pPr>
                      <a:r>
                        <a:rPr lang="en-US" sz="1200" b="0" i="0" kern="1200">
                          <a:solidFill>
                            <a:srgbClr val="3F3F3F"/>
                          </a:solidFill>
                          <a:latin typeface="+mj-lt"/>
                          <a:ea typeface="+mn-ea"/>
                          <a:cs typeface="Segoe UI" panose="020B0502040204020203" pitchFamily="34" charset="0"/>
                        </a:rPr>
                        <a:t>Tier 1 - $110 | Tier 2 - $120</a:t>
                      </a:r>
                    </a:p>
                    <a:p>
                      <a:pPr marL="0" marR="0" algn="l">
                        <a:spcBef>
                          <a:spcPts val="0"/>
                        </a:spcBef>
                        <a:spcAft>
                          <a:spcPts val="0"/>
                        </a:spcAft>
                      </a:pPr>
                      <a:r>
                        <a:rPr lang="en-US" sz="1200" b="0" i="0" kern="1200">
                          <a:solidFill>
                            <a:srgbClr val="3F3F3F"/>
                          </a:solidFill>
                          <a:latin typeface="+mj-lt"/>
                          <a:ea typeface="+mn-ea"/>
                          <a:cs typeface="Segoe UI" panose="020B0502040204020203" pitchFamily="34" charset="0"/>
                        </a:rPr>
                        <a:t>Tier 3 - $135 | Tier 4 - $90, 80% of charge less $120 allowance </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200" b="0" i="0" kern="1200">
                          <a:solidFill>
                            <a:srgbClr val="3F3F3F"/>
                          </a:solidFill>
                          <a:latin typeface="+mj-lt"/>
                          <a:ea typeface="+mn-ea"/>
                          <a:cs typeface="Segoe UI" panose="020B0502040204020203" pitchFamily="34" charset="0"/>
                        </a:rPr>
                        <a:t>Up to $40</a:t>
                      </a:r>
                      <a:endParaRPr lang="en-US" sz="2800" b="0">
                        <a:latin typeface="+mj-lt"/>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1963743"/>
                  </a:ext>
                </a:extLst>
              </a:tr>
              <a:tr h="956459">
                <a:tc>
                  <a:txBody>
                    <a:bodyPr/>
                    <a:lstStyle/>
                    <a:p>
                      <a:pPr marL="0" marR="0">
                        <a:spcBef>
                          <a:spcPts val="0"/>
                        </a:spcBef>
                        <a:spcAft>
                          <a:spcPts val="0"/>
                        </a:spcAft>
                      </a:pPr>
                      <a:r>
                        <a:rPr lang="en-US" sz="1200" b="1" i="0" kern="1200">
                          <a:solidFill>
                            <a:srgbClr val="3F3F3F"/>
                          </a:solidFill>
                          <a:latin typeface="+mj-lt"/>
                          <a:ea typeface="+mn-ea"/>
                          <a:cs typeface="Segoe UI" panose="020B0502040204020203" pitchFamily="34" charset="0"/>
                        </a:rPr>
                        <a:t>Contact Lenses</a:t>
                      </a:r>
                    </a:p>
                    <a:p>
                      <a:pPr marL="0" marR="0">
                        <a:spcBef>
                          <a:spcPts val="0"/>
                        </a:spcBef>
                        <a:spcAft>
                          <a:spcPts val="0"/>
                        </a:spcAft>
                      </a:pPr>
                      <a:endParaRPr lang="en-US" sz="1200" b="1" i="0" kern="1200">
                        <a:solidFill>
                          <a:srgbClr val="3F3F3F"/>
                        </a:solidFill>
                        <a:latin typeface="+mj-lt"/>
                        <a:ea typeface="+mn-ea"/>
                        <a:cs typeface="Segoe UI" panose="020B0502040204020203" pitchFamily="34" charset="0"/>
                      </a:endParaRPr>
                    </a:p>
                    <a:p>
                      <a:pPr marL="0" marR="0">
                        <a:spcBef>
                          <a:spcPts val="0"/>
                        </a:spcBef>
                        <a:spcAft>
                          <a:spcPts val="0"/>
                        </a:spcAft>
                      </a:pPr>
                      <a:r>
                        <a:rPr lang="en-US" sz="1200" b="1" i="0" kern="1200">
                          <a:solidFill>
                            <a:srgbClr val="3F3F3F"/>
                          </a:solidFill>
                          <a:latin typeface="+mj-lt"/>
                          <a:ea typeface="+mn-ea"/>
                          <a:cs typeface="Segoe UI" panose="020B0502040204020203" pitchFamily="34" charset="0"/>
                        </a:rPr>
                        <a:t>   Conventional</a:t>
                      </a:r>
                    </a:p>
                    <a:p>
                      <a:pPr marL="0" marR="0">
                        <a:spcBef>
                          <a:spcPts val="0"/>
                        </a:spcBef>
                        <a:spcAft>
                          <a:spcPts val="0"/>
                        </a:spcAft>
                      </a:pPr>
                      <a:r>
                        <a:rPr lang="en-US" sz="1200" b="1" i="0" kern="1200">
                          <a:solidFill>
                            <a:srgbClr val="3F3F3F"/>
                          </a:solidFill>
                          <a:latin typeface="+mj-lt"/>
                          <a:ea typeface="+mn-ea"/>
                          <a:cs typeface="Segoe UI" panose="020B0502040204020203" pitchFamily="34" charset="0"/>
                        </a:rPr>
                        <a:t>   Disposable</a:t>
                      </a:r>
                    </a:p>
                    <a:p>
                      <a:pPr marL="0" marR="0">
                        <a:spcBef>
                          <a:spcPts val="0"/>
                        </a:spcBef>
                        <a:spcAft>
                          <a:spcPts val="0"/>
                        </a:spcAft>
                      </a:pPr>
                      <a:r>
                        <a:rPr lang="en-US" sz="1200" b="1" i="0" kern="1200">
                          <a:solidFill>
                            <a:srgbClr val="3F3F3F"/>
                          </a:solidFill>
                          <a:latin typeface="+mj-lt"/>
                          <a:ea typeface="+mn-ea"/>
                          <a:cs typeface="Segoe UI" panose="020B0502040204020203" pitchFamily="34" charset="0"/>
                        </a:rPr>
                        <a:t>   Medically Necessary</a:t>
                      </a:r>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$0 copay | $130 allowance</a:t>
                      </a:r>
                    </a:p>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i="0" kern="1200">
                        <a:solidFill>
                          <a:srgbClr val="3F3F3F"/>
                        </a:solidFill>
                        <a:latin typeface="+mj-lt"/>
                        <a:ea typeface="+mn-ea"/>
                        <a:cs typeface="Segoe UI" panose="020B0502040204020203" pitchFamily="34" charset="0"/>
                      </a:endParaRP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a:solidFill>
                            <a:srgbClr val="3F3F3F"/>
                          </a:solidFill>
                          <a:latin typeface="+mj-lt"/>
                          <a:ea typeface="+mn-ea"/>
                          <a:cs typeface="Segoe UI" panose="020B0502040204020203" pitchFamily="34" charset="0"/>
                        </a:rPr>
                        <a:t>15% off balance over $130 </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a:solidFill>
                            <a:srgbClr val="3F3F3F"/>
                          </a:solidFill>
                          <a:latin typeface="+mj-lt"/>
                          <a:ea typeface="+mn-ea"/>
                          <a:cs typeface="Segoe UI" panose="020B0502040204020203" pitchFamily="34" charset="0"/>
                        </a:rPr>
                        <a:t>Responsible for balance over $130</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a:solidFill>
                            <a:srgbClr val="3F3F3F"/>
                          </a:solidFill>
                          <a:latin typeface="+mj-lt"/>
                          <a:ea typeface="+mn-ea"/>
                          <a:cs typeface="Segoe UI" panose="020B0502040204020203" pitchFamily="34" charset="0"/>
                        </a:rPr>
                        <a:t>$0 copay, paid in full</a:t>
                      </a:r>
                      <a:endParaRPr lang="en-US" sz="1200" b="1" i="0" kern="120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i="0" kern="1200">
                        <a:solidFill>
                          <a:srgbClr val="3F3F3F"/>
                        </a:solidFill>
                        <a:latin typeface="+mj-lt"/>
                        <a:ea typeface="+mn-ea"/>
                        <a:cs typeface="Segoe UI" panose="020B0502040204020203" pitchFamily="34" charset="0"/>
                      </a:endParaRPr>
                    </a:p>
                    <a:p>
                      <a:pPr marL="0" marR="0" lvl="0" indent="0" algn="ctr" defTabSz="1341150" rtl="0" eaLnBrk="1" fontAlgn="auto" latinLnBrk="0" hangingPunct="1">
                        <a:lnSpc>
                          <a:spcPct val="100000"/>
                        </a:lnSpc>
                        <a:spcBef>
                          <a:spcPts val="0"/>
                        </a:spcBef>
                        <a:spcAft>
                          <a:spcPts val="0"/>
                        </a:spcAft>
                        <a:buClrTx/>
                        <a:buSzTx/>
                        <a:buFontTx/>
                        <a:buNone/>
                        <a:tabLst/>
                        <a:defRPr/>
                      </a:pPr>
                      <a:endParaRPr lang="en-US" sz="1200" b="0" i="0" kern="1200">
                        <a:solidFill>
                          <a:srgbClr val="3F3F3F"/>
                        </a:solidFill>
                        <a:latin typeface="+mj-lt"/>
                        <a:ea typeface="+mn-ea"/>
                        <a:cs typeface="Segoe UI" panose="020B0502040204020203" pitchFamily="34" charset="0"/>
                      </a:endParaRP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a:solidFill>
                            <a:srgbClr val="3F3F3F"/>
                          </a:solidFill>
                          <a:latin typeface="+mj-lt"/>
                          <a:ea typeface="+mn-ea"/>
                          <a:cs typeface="Segoe UI" panose="020B0502040204020203" pitchFamily="34" charset="0"/>
                        </a:rPr>
                        <a:t>Up to $104</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a:solidFill>
                            <a:srgbClr val="3F3F3F"/>
                          </a:solidFill>
                          <a:latin typeface="+mj-lt"/>
                          <a:ea typeface="+mn-ea"/>
                          <a:cs typeface="Segoe UI" panose="020B0502040204020203" pitchFamily="34" charset="0"/>
                        </a:rPr>
                        <a:t>Up to $104</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0" i="0" kern="1200">
                          <a:solidFill>
                            <a:srgbClr val="3F3F3F"/>
                          </a:solidFill>
                          <a:latin typeface="+mj-lt"/>
                          <a:ea typeface="+mn-ea"/>
                          <a:cs typeface="Segoe UI" panose="020B0502040204020203" pitchFamily="34" charset="0"/>
                        </a:rPr>
                        <a:t>Up to $210</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11262387"/>
                  </a:ext>
                </a:extLst>
              </a:tr>
              <a:tr h="451689">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a:solidFill>
                            <a:srgbClr val="3F3F3F"/>
                          </a:solidFill>
                          <a:latin typeface="+mj-lt"/>
                          <a:ea typeface="+mn-ea"/>
                          <a:cs typeface="Segoe UI" panose="020B0502040204020203" pitchFamily="34" charset="0"/>
                        </a:rPr>
                        <a:t>Frame </a:t>
                      </a:r>
                      <a:r>
                        <a:rPr lang="en-US" sz="1200" b="0" i="0" kern="1200">
                          <a:solidFill>
                            <a:srgbClr val="3F3F3F"/>
                          </a:solidFill>
                          <a:latin typeface="+mj-lt"/>
                          <a:ea typeface="+mn-ea"/>
                          <a:cs typeface="Segoe UI" panose="020B0502040204020203" pitchFamily="34" charset="0"/>
                        </a:rPr>
                        <a:t>(once every 12 months)</a:t>
                      </a:r>
                      <a:endParaRPr lang="en-US" sz="1200" b="1" i="0" kern="120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$0 copay, $130 Allowance, </a:t>
                      </a:r>
                    </a:p>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20% off balance over $130 </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200" b="0" i="0" kern="1200">
                          <a:solidFill>
                            <a:srgbClr val="3F3F3F"/>
                          </a:solidFill>
                          <a:latin typeface="+mj-lt"/>
                          <a:ea typeface="+mn-ea"/>
                          <a:cs typeface="Segoe UI" panose="020B0502040204020203" pitchFamily="34" charset="0"/>
                        </a:rPr>
                        <a:t>Up to $65</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14234656"/>
                  </a:ext>
                </a:extLst>
              </a:tr>
              <a:tr h="0">
                <a:tc>
                  <a:txBody>
                    <a:bodyPr/>
                    <a:lstStyle/>
                    <a:p>
                      <a:pPr marL="0" marR="0">
                        <a:spcBef>
                          <a:spcPts val="0"/>
                        </a:spcBef>
                        <a:spcAft>
                          <a:spcPts val="0"/>
                        </a:spcAft>
                      </a:pPr>
                      <a:r>
                        <a:rPr lang="en-US" sz="1200" b="1" i="0" kern="1200">
                          <a:solidFill>
                            <a:srgbClr val="3F3F3F"/>
                          </a:solidFill>
                          <a:latin typeface="+mj-lt"/>
                          <a:ea typeface="+mn-ea"/>
                          <a:cs typeface="Segoe UI" panose="020B0502040204020203" pitchFamily="34" charset="0"/>
                        </a:rPr>
                        <a:t>Lasik</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15% off retail price or </a:t>
                      </a:r>
                      <a:br>
                        <a:rPr lang="en-US" sz="1200" b="0" i="0" kern="1200">
                          <a:solidFill>
                            <a:srgbClr val="3F3F3F"/>
                          </a:solidFill>
                          <a:latin typeface="+mj-lt"/>
                          <a:ea typeface="+mn-ea"/>
                          <a:cs typeface="Segoe UI" panose="020B0502040204020203" pitchFamily="34" charset="0"/>
                        </a:rPr>
                      </a:br>
                      <a:r>
                        <a:rPr lang="en-US" sz="1200" b="0" i="0" kern="1200">
                          <a:solidFill>
                            <a:srgbClr val="3F3F3F"/>
                          </a:solidFill>
                          <a:latin typeface="+mj-lt"/>
                          <a:ea typeface="+mn-ea"/>
                          <a:cs typeface="Segoe UI" panose="020B0502040204020203" pitchFamily="34" charset="0"/>
                        </a:rPr>
                        <a:t>5% off promotional price</a:t>
                      </a:r>
                      <a:endParaRPr lang="en-US" sz="1200" b="1" i="0" kern="1200">
                        <a:solidFill>
                          <a:srgbClr val="3F3F3F"/>
                        </a:solidFill>
                        <a:latin typeface="+mj-lt"/>
                        <a:ea typeface="+mn-ea"/>
                        <a:cs typeface="Segoe UI" panose="020B0502040204020203" pitchFamily="34" charset="0"/>
                      </a:endParaRP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1200" b="0" i="0" kern="1200">
                          <a:solidFill>
                            <a:srgbClr val="3F3F3F"/>
                          </a:solidFill>
                          <a:latin typeface="+mj-lt"/>
                          <a:ea typeface="+mn-ea"/>
                          <a:cs typeface="Segoe UI" panose="020B0502040204020203" pitchFamily="34" charset="0"/>
                        </a:rPr>
                        <a:t>N/A</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680014604"/>
                  </a:ext>
                </a:extLst>
              </a:tr>
            </a:tbl>
          </a:graphicData>
        </a:graphic>
      </p:graphicFrame>
      <p:graphicFrame>
        <p:nvGraphicFramePr>
          <p:cNvPr id="13" name="Table 12">
            <a:extLst>
              <a:ext uri="{FF2B5EF4-FFF2-40B4-BE49-F238E27FC236}">
                <a16:creationId xmlns:a16="http://schemas.microsoft.com/office/drawing/2014/main" id="{9169CC83-4AA3-3201-6C0A-ABB988EBA9EE}"/>
              </a:ext>
            </a:extLst>
          </p:cNvPr>
          <p:cNvGraphicFramePr>
            <a:graphicFrameLocks noGrp="1"/>
          </p:cNvGraphicFramePr>
          <p:nvPr>
            <p:extLst>
              <p:ext uri="{D42A27DB-BD31-4B8C-83A1-F6EECF244321}">
                <p14:modId xmlns:p14="http://schemas.microsoft.com/office/powerpoint/2010/main" val="3499536932"/>
              </p:ext>
            </p:extLst>
          </p:nvPr>
        </p:nvGraphicFramePr>
        <p:xfrm>
          <a:off x="6346725" y="3261293"/>
          <a:ext cx="2695676" cy="1807210"/>
        </p:xfrm>
        <a:graphic>
          <a:graphicData uri="http://schemas.openxmlformats.org/drawingml/2006/table">
            <a:tbl>
              <a:tblPr>
                <a:tableStyleId>{5C22544A-7EE6-4342-B048-85BDC9FD1C3A}</a:tableStyleId>
              </a:tblPr>
              <a:tblGrid>
                <a:gridCol w="1920975">
                  <a:extLst>
                    <a:ext uri="{9D8B030D-6E8A-4147-A177-3AD203B41FA5}">
                      <a16:colId xmlns:a16="http://schemas.microsoft.com/office/drawing/2014/main" val="2959510791"/>
                    </a:ext>
                  </a:extLst>
                </a:gridCol>
                <a:gridCol w="774701">
                  <a:extLst>
                    <a:ext uri="{9D8B030D-6E8A-4147-A177-3AD203B41FA5}">
                      <a16:colId xmlns:a16="http://schemas.microsoft.com/office/drawing/2014/main" val="1399919146"/>
                    </a:ext>
                  </a:extLst>
                </a:gridCol>
              </a:tblGrid>
              <a:tr h="289474">
                <a:tc gridSpan="2">
                  <a:txBody>
                    <a:bodyPr/>
                    <a:lstStyle/>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1" kern="1200" spc="300">
                          <a:solidFill>
                            <a:schemeClr val="lt1"/>
                          </a:solidFill>
                          <a:latin typeface="+mj-lt"/>
                          <a:ea typeface="+mn-ea"/>
                          <a:cs typeface="+mn-cs"/>
                        </a:rPr>
                        <a:t>Employee cost </a:t>
                      </a:r>
                    </a:p>
                    <a:p>
                      <a:pPr marL="0" marR="0" lvl="0" indent="0" algn="ctr" defTabSz="1341150" rtl="0" eaLnBrk="1" fontAlgn="auto" latinLnBrk="0" hangingPunct="1">
                        <a:lnSpc>
                          <a:spcPct val="100000"/>
                        </a:lnSpc>
                        <a:spcBef>
                          <a:spcPts val="0"/>
                        </a:spcBef>
                        <a:spcAft>
                          <a:spcPts val="0"/>
                        </a:spcAft>
                        <a:buClrTx/>
                        <a:buSzTx/>
                        <a:buFontTx/>
                        <a:buNone/>
                        <a:tabLst/>
                        <a:defRPr/>
                      </a:pPr>
                      <a:r>
                        <a:rPr lang="en-US" sz="1200" b="1" kern="1200" spc="300">
                          <a:solidFill>
                            <a:schemeClr val="lt1"/>
                          </a:solidFill>
                          <a:latin typeface="+mj-lt"/>
                          <a:ea typeface="+mn-ea"/>
                          <a:cs typeface="+mn-cs"/>
                        </a:rPr>
                        <a:t>per pay period</a:t>
                      </a:r>
                    </a:p>
                  </a:txBody>
                  <a:tcPr marL="73025" marR="73025"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46F"/>
                    </a:solidFill>
                  </a:tcPr>
                </a:tc>
                <a:tc hMerge="1">
                  <a:txBody>
                    <a:bodyPr/>
                    <a:lstStyle/>
                    <a:p>
                      <a:endParaRPr lang="en-US"/>
                    </a:p>
                  </a:txBody>
                  <a:tcPr/>
                </a:tc>
                <a:extLst>
                  <a:ext uri="{0D108BD9-81ED-4DB2-BD59-A6C34878D82A}">
                    <a16:rowId xmlns:a16="http://schemas.microsoft.com/office/drawing/2014/main" val="509331129"/>
                  </a:ext>
                </a:extLst>
              </a:tr>
              <a:tr h="278353">
                <a:tc>
                  <a:txBody>
                    <a:bodyPr/>
                    <a:lstStyle/>
                    <a:p>
                      <a:pPr>
                        <a:lnSpc>
                          <a:spcPts val="1400"/>
                        </a:lnSpc>
                      </a:pPr>
                      <a:r>
                        <a:rPr lang="en-US" sz="1200" b="1" i="0">
                          <a:solidFill>
                            <a:srgbClr val="3F3F3F"/>
                          </a:solidFill>
                          <a:latin typeface="+mj-lt"/>
                          <a:cs typeface="Segoe UI" panose="020B0502040204020203" pitchFamily="34" charset="0"/>
                        </a:rPr>
                        <a:t>Employee Only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2F2F2"/>
                    </a:solidFill>
                  </a:tcPr>
                </a:tc>
                <a:tc>
                  <a:txBody>
                    <a:bodyPr/>
                    <a:lstStyle/>
                    <a:p>
                      <a:pPr algn="ctr">
                        <a:lnSpc>
                          <a:spcPts val="1400"/>
                        </a:lnSpc>
                      </a:pPr>
                      <a:r>
                        <a:rPr lang="en-US" sz="1200" b="0" i="0">
                          <a:solidFill>
                            <a:srgbClr val="3F3F3F"/>
                          </a:solidFill>
                          <a:latin typeface="+mj-lt"/>
                          <a:cs typeface="Segoe UI" panose="020B0502040204020203" pitchFamily="34" charset="0"/>
                        </a:rPr>
                        <a:t>$0</a:t>
                      </a:r>
                      <a:endParaRPr lang="en-US" sz="1200" b="1" i="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extLst>
                  <a:ext uri="{0D108BD9-81ED-4DB2-BD59-A6C34878D82A}">
                    <a16:rowId xmlns:a16="http://schemas.microsoft.com/office/drawing/2014/main" val="811134253"/>
                  </a:ext>
                </a:extLst>
              </a:tr>
              <a:tr h="27835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 Child(ren)</a:t>
                      </a:r>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mj-lt"/>
                          <a:ea typeface="+mn-ea"/>
                          <a:cs typeface="Segoe UI" panose="020B0502040204020203" pitchFamily="34" charset="0"/>
                        </a:rPr>
                        <a:t>$2.57</a:t>
                      </a:r>
                      <a:endParaRPr lang="en-US" sz="1200" b="1" i="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248435532"/>
                  </a:ext>
                </a:extLst>
              </a:tr>
              <a:tr h="27835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 Spouse</a:t>
                      </a:r>
                    </a:p>
                  </a:txBody>
                  <a:tcPr anchor="ctr">
                    <a:lnL w="12700" cap="flat" cmpd="sng" algn="ctr">
                      <a:solidFill>
                        <a:schemeClr val="tx1"/>
                      </a:solidFill>
                      <a:prstDash val="solid"/>
                      <a:round/>
                      <a:headEnd type="none" w="med" len="med"/>
                      <a:tailEnd type="none" w="med" len="med"/>
                    </a:lnL>
                    <a:solidFill>
                      <a:srgbClr val="F2F2F2"/>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mj-lt"/>
                          <a:ea typeface="+mn-ea"/>
                          <a:cs typeface="Segoe UI" panose="020B0502040204020203" pitchFamily="34" charset="0"/>
                        </a:rPr>
                        <a:t>$2.32</a:t>
                      </a:r>
                      <a:endParaRPr lang="en-US" sz="1200" b="1" i="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solidFill>
                      <a:srgbClr val="F2F2F2"/>
                    </a:solidFill>
                  </a:tcPr>
                </a:tc>
                <a:extLst>
                  <a:ext uri="{0D108BD9-81ED-4DB2-BD59-A6C34878D82A}">
                    <a16:rowId xmlns:a16="http://schemas.microsoft.com/office/drawing/2014/main" val="1603496982"/>
                  </a:ext>
                </a:extLst>
              </a:tr>
              <a:tr h="278353">
                <a:tc>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rgbClr val="3F3F3F"/>
                          </a:solidFill>
                          <a:latin typeface="+mj-lt"/>
                          <a:cs typeface="Segoe UI" panose="020B0502040204020203" pitchFamily="34" charset="0"/>
                        </a:rPr>
                        <a:t>Employee + Family</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1341150" rtl="0" eaLnBrk="1" fontAlgn="auto" latinLnBrk="0" hangingPunct="1">
                        <a:lnSpc>
                          <a:spcPts val="1400"/>
                        </a:lnSpc>
                        <a:spcBef>
                          <a:spcPts val="0"/>
                        </a:spcBef>
                        <a:spcAft>
                          <a:spcPts val="0"/>
                        </a:spcAft>
                        <a:buClrTx/>
                        <a:buSzTx/>
                        <a:buFontTx/>
                        <a:buNone/>
                        <a:tabLst/>
                        <a:defRPr/>
                      </a:pPr>
                      <a:r>
                        <a:rPr kumimoji="0" lang="en-US" sz="1200" b="0" i="0" u="none" strike="noStrike" kern="1200" cap="none" spc="0" normalizeH="0" baseline="0" noProof="0">
                          <a:ln>
                            <a:noFill/>
                          </a:ln>
                          <a:solidFill>
                            <a:srgbClr val="3F3F3F"/>
                          </a:solidFill>
                          <a:effectLst/>
                          <a:uLnTx/>
                          <a:uFillTx/>
                          <a:latin typeface="+mj-lt"/>
                          <a:ea typeface="+mn-ea"/>
                          <a:cs typeface="Segoe UI" panose="020B0502040204020203" pitchFamily="34" charset="0"/>
                        </a:rPr>
                        <a:t>$4.99</a:t>
                      </a:r>
                      <a:endParaRPr lang="en-US" sz="1200" b="1" i="0">
                        <a:solidFill>
                          <a:srgbClr val="3F3F3F"/>
                        </a:solidFill>
                        <a:latin typeface="+mj-lt"/>
                        <a:cs typeface="Segoe UI" panose="020B0502040204020203" pitchFamily="34" charset="0"/>
                      </a:endParaRPr>
                    </a:p>
                  </a:txBody>
                  <a:tcPr marL="73025" marR="73025" marT="73025" marB="730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27148951"/>
                  </a:ext>
                </a:extLst>
              </a:tr>
            </a:tbl>
          </a:graphicData>
        </a:graphic>
      </p:graphicFrame>
    </p:spTree>
    <p:extLst>
      <p:ext uri="{BB962C8B-B14F-4D97-AF65-F5344CB8AC3E}">
        <p14:creationId xmlns:p14="http://schemas.microsoft.com/office/powerpoint/2010/main" val="69104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A27377-1721-4A91-B778-6668F6DA6F50}"/>
              </a:ext>
            </a:extLst>
          </p:cNvPr>
          <p:cNvSpPr>
            <a:spLocks noGrp="1"/>
          </p:cNvSpPr>
          <p:nvPr>
            <p:ph type="body" sz="quarter" idx="11"/>
          </p:nvPr>
        </p:nvSpPr>
        <p:spPr>
          <a:xfrm>
            <a:off x="363631" y="1076749"/>
            <a:ext cx="8400311" cy="5041537"/>
          </a:xfrm>
        </p:spPr>
        <p:txBody>
          <a:bodyPr/>
          <a:lstStyle/>
          <a:p>
            <a:pPr algn="just">
              <a:spcBef>
                <a:spcPts val="600"/>
              </a:spcBef>
            </a:pPr>
            <a:r>
              <a:rPr lang="en-US" dirty="0">
                <a:solidFill>
                  <a:srgbClr val="363947"/>
                </a:solidFill>
              </a:rPr>
              <a:t>Your </a:t>
            </a:r>
            <a:r>
              <a:rPr lang="en-US" kern="0" dirty="0">
                <a:solidFill>
                  <a:srgbClr val="363947"/>
                </a:solidFill>
                <a:ea typeface="ＭＳ Ｐゴシック" charset="-128"/>
              </a:rPr>
              <a:t>annual</a:t>
            </a:r>
            <a:r>
              <a:rPr lang="en-US" dirty="0">
                <a:solidFill>
                  <a:srgbClr val="363947"/>
                </a:solidFill>
              </a:rPr>
              <a:t> opportunity to review and make changes to your benefits for the plan year that is effective </a:t>
            </a:r>
            <a:r>
              <a:rPr lang="en-US" sz="1800" dirty="0">
                <a:solidFill>
                  <a:srgbClr val="363947"/>
                </a:solidFill>
              </a:rPr>
              <a:t>October 1, 2025 through September 30, 2026</a:t>
            </a:r>
          </a:p>
          <a:p>
            <a:pPr lvl="1" algn="just">
              <a:spcBef>
                <a:spcPts val="600"/>
              </a:spcBef>
              <a:buFont typeface="Arial" panose="020B0604020202020204" pitchFamily="34" charset="0"/>
              <a:buChar char="•"/>
            </a:pPr>
            <a:r>
              <a:rPr lang="en-US" sz="1800" b="1" dirty="0">
                <a:solidFill>
                  <a:srgbClr val="363947"/>
                </a:solidFill>
              </a:rPr>
              <a:t>Open enrollment: August 11 – 22</a:t>
            </a:r>
          </a:p>
          <a:p>
            <a:pPr lvl="1" algn="just">
              <a:spcBef>
                <a:spcPts val="600"/>
              </a:spcBef>
              <a:buFont typeface="Arial" panose="020B0604020202020204" pitchFamily="34" charset="0"/>
              <a:buChar char="•"/>
            </a:pPr>
            <a:r>
              <a:rPr lang="en-US" sz="1800" dirty="0">
                <a:solidFill>
                  <a:srgbClr val="363947"/>
                </a:solidFill>
              </a:rPr>
              <a:t>PASSIVE, meaning that current benefits will carry over with the exception of HSA and FSA. You must (re)elect in your HSA/FSA contribution if you would like to continue contributing. </a:t>
            </a:r>
          </a:p>
          <a:p>
            <a:pPr algn="just">
              <a:spcBef>
                <a:spcPts val="600"/>
              </a:spcBef>
            </a:pPr>
            <a:r>
              <a:rPr lang="en-US" b="1" dirty="0">
                <a:solidFill>
                  <a:srgbClr val="363947"/>
                </a:solidFill>
              </a:rPr>
              <a:t>Making changes? </a:t>
            </a:r>
            <a:r>
              <a:rPr lang="en-US" dirty="0">
                <a:solidFill>
                  <a:srgbClr val="363947"/>
                </a:solidFill>
              </a:rPr>
              <a:t>Log into Proliant </a:t>
            </a:r>
          </a:p>
          <a:p>
            <a:pPr algn="just">
              <a:spcBef>
                <a:spcPts val="600"/>
              </a:spcBef>
            </a:pPr>
            <a:r>
              <a:rPr lang="en-US" b="1" dirty="0">
                <a:solidFill>
                  <a:srgbClr val="363947"/>
                </a:solidFill>
              </a:rPr>
              <a:t>Not making changes? </a:t>
            </a:r>
            <a:r>
              <a:rPr lang="en-US" dirty="0">
                <a:solidFill>
                  <a:srgbClr val="363947"/>
                </a:solidFill>
              </a:rPr>
              <a:t>Still log into Proliant to confirm benefits rolled over correctly and confirm personal information and beneficiaries</a:t>
            </a:r>
          </a:p>
        </p:txBody>
      </p:sp>
      <p:sp>
        <p:nvSpPr>
          <p:cNvPr id="6" name="Rectangle 5">
            <a:extLst>
              <a:ext uri="{FF2B5EF4-FFF2-40B4-BE49-F238E27FC236}">
                <a16:creationId xmlns:a16="http://schemas.microsoft.com/office/drawing/2014/main" id="{53F99ADF-12B4-AB56-7351-FA3A0D88C002}"/>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00B0728E-BC4C-CD9A-AB53-6FC9B60D845D}"/>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a:ea typeface="+mn-ea"/>
                <a:cs typeface="+mn-cs"/>
              </a:rPr>
              <a:t>Open Enrollment</a:t>
            </a:r>
          </a:p>
        </p:txBody>
      </p:sp>
      <p:sp>
        <p:nvSpPr>
          <p:cNvPr id="8" name="Rectangle 7">
            <a:extLst>
              <a:ext uri="{FF2B5EF4-FFF2-40B4-BE49-F238E27FC236}">
                <a16:creationId xmlns:a16="http://schemas.microsoft.com/office/drawing/2014/main" id="{6599BC0E-04F6-1725-4D50-83AFDC0BB680}"/>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4" name="Rectangle 3">
            <a:extLst>
              <a:ext uri="{FF2B5EF4-FFF2-40B4-BE49-F238E27FC236}">
                <a16:creationId xmlns:a16="http://schemas.microsoft.com/office/drawing/2014/main" id="{681D70C2-3949-9818-BAA2-3F53B45D14A5}"/>
              </a:ext>
            </a:extLst>
          </p:cNvPr>
          <p:cNvSpPr/>
          <p:nvPr/>
        </p:nvSpPr>
        <p:spPr>
          <a:xfrm>
            <a:off x="207941" y="5120640"/>
            <a:ext cx="8728113" cy="1153719"/>
          </a:xfrm>
          <a:prstGeom prst="rect">
            <a:avLst/>
          </a:prstGeom>
          <a:solidFill>
            <a:srgbClr val="C9D8E0">
              <a:alpha val="60000"/>
            </a:srgbClr>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3" name="TextBox 2">
            <a:extLst>
              <a:ext uri="{FF2B5EF4-FFF2-40B4-BE49-F238E27FC236}">
                <a16:creationId xmlns:a16="http://schemas.microsoft.com/office/drawing/2014/main" id="{44CBD23D-BF07-3848-6267-8F3F3BEB284E}"/>
              </a:ext>
            </a:extLst>
          </p:cNvPr>
          <p:cNvSpPr txBox="1"/>
          <p:nvPr/>
        </p:nvSpPr>
        <p:spPr>
          <a:xfrm>
            <a:off x="363632" y="5287289"/>
            <a:ext cx="8400311" cy="830997"/>
          </a:xfrm>
          <a:prstGeom prst="rect">
            <a:avLst/>
          </a:prstGeom>
          <a:noFill/>
        </p:spPr>
        <p:txBody>
          <a:bodyPr wrap="square">
            <a:spAutoFit/>
          </a:bodyPr>
          <a:lstStyle/>
          <a:p>
            <a:pPr algn="just">
              <a:spcBef>
                <a:spcPts val="0"/>
              </a:spcBef>
            </a:pPr>
            <a:r>
              <a:rPr lang="en-US" sz="1600" dirty="0">
                <a:solidFill>
                  <a:srgbClr val="363947"/>
                </a:solidFill>
              </a:rPr>
              <a:t>Please note, you cannot make changes to your benefits outside of open enrollment unless you experience a qualifying life event such as marriage, divorce, birth/adoption of child, change in employment status or  loss of coverage</a:t>
            </a:r>
          </a:p>
        </p:txBody>
      </p:sp>
    </p:spTree>
    <p:extLst>
      <p:ext uri="{BB962C8B-B14F-4D97-AF65-F5344CB8AC3E}">
        <p14:creationId xmlns:p14="http://schemas.microsoft.com/office/powerpoint/2010/main" val="62998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3" name="Text Placeholder 4">
            <a:extLst>
              <a:ext uri="{FF2B5EF4-FFF2-40B4-BE49-F238E27FC236}">
                <a16:creationId xmlns:a16="http://schemas.microsoft.com/office/drawing/2014/main" id="{A5FCC388-611F-1904-B929-8124D93C28BA}"/>
              </a:ext>
            </a:extLst>
          </p:cNvPr>
          <p:cNvSpPr txBox="1">
            <a:spLocks/>
          </p:cNvSpPr>
          <p:nvPr/>
        </p:nvSpPr>
        <p:spPr>
          <a:xfrm>
            <a:off x="532012" y="6425648"/>
            <a:ext cx="8079971" cy="307571"/>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rgbClr val="363947"/>
                </a:solidFill>
              </a:rPr>
              <a:t>Don’t forget to update your beneficiaries</a:t>
            </a:r>
          </a:p>
        </p:txBody>
      </p:sp>
      <p:graphicFrame>
        <p:nvGraphicFramePr>
          <p:cNvPr id="4" name="Table 3">
            <a:extLst>
              <a:ext uri="{FF2B5EF4-FFF2-40B4-BE49-F238E27FC236}">
                <a16:creationId xmlns:a16="http://schemas.microsoft.com/office/drawing/2014/main" id="{8DED6E98-D7FB-B0FA-70D4-8F7BE15C2752}"/>
              </a:ext>
            </a:extLst>
          </p:cNvPr>
          <p:cNvGraphicFramePr>
            <a:graphicFrameLocks noGrp="1"/>
          </p:cNvGraphicFramePr>
          <p:nvPr>
            <p:extLst>
              <p:ext uri="{D42A27DB-BD31-4B8C-83A1-F6EECF244321}">
                <p14:modId xmlns:p14="http://schemas.microsoft.com/office/powerpoint/2010/main" val="4003656307"/>
              </p:ext>
            </p:extLst>
          </p:nvPr>
        </p:nvGraphicFramePr>
        <p:xfrm>
          <a:off x="446555" y="2179819"/>
          <a:ext cx="8165427" cy="2656840"/>
        </p:xfrm>
        <a:graphic>
          <a:graphicData uri="http://schemas.openxmlformats.org/drawingml/2006/table">
            <a:tbl>
              <a:tblPr/>
              <a:tblGrid>
                <a:gridCol w="2076640">
                  <a:extLst>
                    <a:ext uri="{9D8B030D-6E8A-4147-A177-3AD203B41FA5}">
                      <a16:colId xmlns:a16="http://schemas.microsoft.com/office/drawing/2014/main" val="2198998199"/>
                    </a:ext>
                  </a:extLst>
                </a:gridCol>
                <a:gridCol w="6088787">
                  <a:extLst>
                    <a:ext uri="{9D8B030D-6E8A-4147-A177-3AD203B41FA5}">
                      <a16:colId xmlns:a16="http://schemas.microsoft.com/office/drawing/2014/main" val="1050567253"/>
                    </a:ext>
                  </a:extLst>
                </a:gridCol>
              </a:tblGrid>
              <a:tr h="321049">
                <a:tc gridSpan="2">
                  <a:txBody>
                    <a:bodyPr/>
                    <a:lstStyle/>
                    <a:p>
                      <a:pPr marL="0" marR="0" algn="ctr">
                        <a:spcBef>
                          <a:spcPts val="0"/>
                        </a:spcBef>
                        <a:spcAft>
                          <a:spcPts val="0"/>
                        </a:spcAft>
                      </a:pPr>
                      <a:r>
                        <a:rPr lang="en-US" sz="1600" b="1" kern="1200" baseline="0">
                          <a:solidFill>
                            <a:schemeClr val="bg1"/>
                          </a:solidFill>
                          <a:latin typeface="+mn-lt"/>
                          <a:ea typeface="+mn-ea"/>
                          <a:cs typeface="+mn-cs"/>
                        </a:rPr>
                        <a:t>Voluntary Life Insurance (Employee Paid)</a:t>
                      </a:r>
                    </a:p>
                  </a:txBody>
                  <a:tcPr marL="54769" marR="54769"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hMerge="1">
                  <a:txBody>
                    <a:bodyPr/>
                    <a:lstStyle/>
                    <a:p>
                      <a:pPr marL="285750" marR="0" indent="-285750" algn="l">
                        <a:spcBef>
                          <a:spcPts val="0"/>
                        </a:spcBef>
                        <a:spcAft>
                          <a:spcPts val="0"/>
                        </a:spcAft>
                        <a:buFont typeface="Arial" panose="020B0604020202020204" pitchFamily="34" charset="0"/>
                        <a:buChar char="•"/>
                      </a:pPr>
                      <a:endParaRPr lang="en-US" sz="1400" b="0" kern="1200" baseline="0">
                        <a:solidFill>
                          <a:schemeClr val="tx1"/>
                        </a:solidFill>
                        <a:latin typeface="+mn-lt"/>
                        <a:ea typeface="+mn-ea"/>
                        <a:cs typeface="+mn-cs"/>
                      </a:endParaRPr>
                    </a:p>
                  </a:txBody>
                  <a:tcPr marL="54769" marR="54769" marT="73025" marB="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46527"/>
                  </a:ext>
                </a:extLst>
              </a:tr>
              <a:tr h="421442">
                <a:tc>
                  <a:txBody>
                    <a:bodyPr/>
                    <a:lstStyle/>
                    <a:p>
                      <a:pPr marL="0" marR="0" algn="l">
                        <a:spcBef>
                          <a:spcPts val="0"/>
                        </a:spcBef>
                        <a:spcAft>
                          <a:spcPts val="0"/>
                        </a:spcAft>
                      </a:pPr>
                      <a:r>
                        <a:rPr lang="en-US" sz="1200" b="1" kern="1200" baseline="0">
                          <a:solidFill>
                            <a:schemeClr val="bg1"/>
                          </a:solidFill>
                          <a:latin typeface="+mn-lt"/>
                          <a:ea typeface="+mn-ea"/>
                          <a:cs typeface="+mn-cs"/>
                        </a:rPr>
                        <a:t>Employee</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171450" marR="0" indent="-171450" algn="l">
                        <a:spcBef>
                          <a:spcPts val="0"/>
                        </a:spcBef>
                        <a:spcAft>
                          <a:spcPts val="0"/>
                        </a:spcAft>
                        <a:buFont typeface="Arial" panose="020B0604020202020204" pitchFamily="34" charset="0"/>
                        <a:buChar char="•"/>
                      </a:pPr>
                      <a:r>
                        <a:rPr lang="en-US" sz="1200" b="0" kern="1200" baseline="0">
                          <a:solidFill>
                            <a:schemeClr val="tx1"/>
                          </a:solidFill>
                          <a:latin typeface="+mn-lt"/>
                          <a:ea typeface="+mn-ea"/>
                          <a:cs typeface="+mn-cs"/>
                        </a:rPr>
                        <a:t>Up to 5x your annual earnings in $5,000 increments up to $250,000 (minimum of $10,000)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latin typeface="+mn-lt"/>
                          <a:ea typeface="+mn-ea"/>
                          <a:cs typeface="+mn-cs"/>
                        </a:rPr>
                        <a:t>Guaranteed Issue: Lesser than 5x your annual earnings up to $200,000</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402981"/>
                  </a:ext>
                </a:extLst>
              </a:tr>
              <a:tr h="270852">
                <a:tc>
                  <a:txBody>
                    <a:bodyPr/>
                    <a:lstStyle/>
                    <a:p>
                      <a:pPr marL="0" marR="0" algn="l">
                        <a:spcBef>
                          <a:spcPts val="0"/>
                        </a:spcBef>
                        <a:spcAft>
                          <a:spcPts val="0"/>
                        </a:spcAft>
                      </a:pPr>
                      <a:r>
                        <a:rPr lang="en-US" sz="1200" b="1" kern="1200" baseline="0">
                          <a:solidFill>
                            <a:schemeClr val="bg1"/>
                          </a:solidFill>
                          <a:latin typeface="+mn-lt"/>
                          <a:ea typeface="+mn-ea"/>
                          <a:cs typeface="+mn-cs"/>
                        </a:rPr>
                        <a:t>Spouse</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171450" marR="0" indent="-171450" algn="l">
                        <a:spcBef>
                          <a:spcPts val="0"/>
                        </a:spcBef>
                        <a:spcAft>
                          <a:spcPts val="0"/>
                        </a:spcAft>
                        <a:buFont typeface="Arial" panose="020B0604020202020204" pitchFamily="34" charset="0"/>
                        <a:buChar char="•"/>
                      </a:pPr>
                      <a:r>
                        <a:rPr lang="en-US" sz="1200" b="0" kern="1200" baseline="0">
                          <a:solidFill>
                            <a:schemeClr val="tx1"/>
                          </a:solidFill>
                          <a:latin typeface="+mn-lt"/>
                          <a:ea typeface="+mn-ea"/>
                          <a:cs typeface="+mn-cs"/>
                        </a:rPr>
                        <a:t>Minimum of $5,000 up to a maximum of $50,000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latin typeface="+mn-lt"/>
                          <a:ea typeface="+mn-ea"/>
                          <a:cs typeface="+mn-cs"/>
                        </a:rPr>
                        <a:t>Guaranteed Issue: $25,000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latin typeface="+mn-lt"/>
                          <a:ea typeface="+mn-ea"/>
                          <a:cs typeface="+mn-cs"/>
                        </a:rPr>
                        <a:t>You  must elect employee voluntary life in order to have coverage on your spouse</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2190793"/>
                  </a:ext>
                </a:extLst>
              </a:tr>
              <a:tr h="421442">
                <a:tc>
                  <a:txBody>
                    <a:bodyPr/>
                    <a:lstStyle/>
                    <a:p>
                      <a:pPr marL="0" marR="0" algn="l">
                        <a:spcBef>
                          <a:spcPts val="0"/>
                        </a:spcBef>
                        <a:spcAft>
                          <a:spcPts val="0"/>
                        </a:spcAft>
                      </a:pPr>
                      <a:r>
                        <a:rPr lang="en-US" sz="1200" b="1" kern="1200" baseline="0">
                          <a:solidFill>
                            <a:schemeClr val="bg1"/>
                          </a:solidFill>
                          <a:latin typeface="+mn-lt"/>
                          <a:ea typeface="+mn-ea"/>
                          <a:cs typeface="+mn-cs"/>
                        </a:rPr>
                        <a:t>Children</a:t>
                      </a:r>
                    </a:p>
                  </a:txBody>
                  <a:tcPr marL="54769" marR="54769" marT="73025" marB="730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171450" marR="0" indent="-171450" algn="l">
                        <a:spcBef>
                          <a:spcPts val="0"/>
                        </a:spcBef>
                        <a:spcAft>
                          <a:spcPts val="0"/>
                        </a:spcAft>
                        <a:buFont typeface="Arial" panose="020B0604020202020204" pitchFamily="34" charset="0"/>
                        <a:buChar char="•"/>
                      </a:pPr>
                      <a:r>
                        <a:rPr lang="en-US" sz="1200" b="0" kern="1200" baseline="0">
                          <a:solidFill>
                            <a:schemeClr val="tx1"/>
                          </a:solidFill>
                          <a:latin typeface="+mn-lt"/>
                          <a:ea typeface="+mn-ea"/>
                          <a:cs typeface="+mn-cs"/>
                        </a:rPr>
                        <a:t>$10,000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latin typeface="+mn-lt"/>
                          <a:ea typeface="+mn-ea"/>
                          <a:cs typeface="+mn-cs"/>
                        </a:rPr>
                        <a:t>Guaranteed as long as Employee Voluntary Life is approved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latin typeface="+mn-lt"/>
                          <a:ea typeface="+mn-ea"/>
                          <a:cs typeface="+mn-cs"/>
                        </a:rPr>
                        <a:t>You  must elect employee voluntary life in order to have coverage on your child(ren)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a:solidFill>
                            <a:schemeClr val="tx1"/>
                          </a:solidFill>
                          <a:latin typeface="+mn-lt"/>
                          <a:ea typeface="+mn-ea"/>
                          <a:cs typeface="+mn-cs"/>
                        </a:rPr>
                        <a:t>Dependent children can be covered from 15 days old to 26 years old.</a:t>
                      </a:r>
                    </a:p>
                  </a:txBody>
                  <a:tcPr marL="54769" marR="54769" marT="73025" marB="730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4729579"/>
                  </a:ext>
                </a:extLst>
              </a:tr>
            </a:tbl>
          </a:graphicData>
        </a:graphic>
      </p:graphicFrame>
      <p:graphicFrame>
        <p:nvGraphicFramePr>
          <p:cNvPr id="5" name="Table 4">
            <a:extLst>
              <a:ext uri="{FF2B5EF4-FFF2-40B4-BE49-F238E27FC236}">
                <a16:creationId xmlns:a16="http://schemas.microsoft.com/office/drawing/2014/main" id="{63424E50-ECB2-038F-47B9-88370354AFE0}"/>
              </a:ext>
            </a:extLst>
          </p:cNvPr>
          <p:cNvGraphicFramePr>
            <a:graphicFrameLocks noGrp="1"/>
          </p:cNvGraphicFramePr>
          <p:nvPr>
            <p:extLst>
              <p:ext uri="{D42A27DB-BD31-4B8C-83A1-F6EECF244321}">
                <p14:modId xmlns:p14="http://schemas.microsoft.com/office/powerpoint/2010/main" val="3791307620"/>
              </p:ext>
            </p:extLst>
          </p:nvPr>
        </p:nvGraphicFramePr>
        <p:xfrm>
          <a:off x="446555" y="1171007"/>
          <a:ext cx="8165426" cy="722297"/>
        </p:xfrm>
        <a:graphic>
          <a:graphicData uri="http://schemas.openxmlformats.org/drawingml/2006/table">
            <a:tbl>
              <a:tblPr/>
              <a:tblGrid>
                <a:gridCol w="2076639">
                  <a:extLst>
                    <a:ext uri="{9D8B030D-6E8A-4147-A177-3AD203B41FA5}">
                      <a16:colId xmlns:a16="http://schemas.microsoft.com/office/drawing/2014/main" val="2198998199"/>
                    </a:ext>
                  </a:extLst>
                </a:gridCol>
                <a:gridCol w="6088787">
                  <a:extLst>
                    <a:ext uri="{9D8B030D-6E8A-4147-A177-3AD203B41FA5}">
                      <a16:colId xmlns:a16="http://schemas.microsoft.com/office/drawing/2014/main" val="1050567253"/>
                    </a:ext>
                  </a:extLst>
                </a:gridCol>
              </a:tblGrid>
              <a:tr h="393367">
                <a:tc gridSpan="2">
                  <a:txBody>
                    <a:bodyPr/>
                    <a:lstStyle/>
                    <a:p>
                      <a:pPr marL="0" marR="0" algn="ctr">
                        <a:spcBef>
                          <a:spcPts val="0"/>
                        </a:spcBef>
                        <a:spcAft>
                          <a:spcPts val="0"/>
                        </a:spcAft>
                      </a:pPr>
                      <a:r>
                        <a:rPr lang="en-US" sz="1600" b="1" kern="1200" baseline="0" dirty="0">
                          <a:solidFill>
                            <a:schemeClr val="bg1"/>
                          </a:solidFill>
                          <a:latin typeface="+mn-lt"/>
                          <a:ea typeface="+mn-ea"/>
                          <a:cs typeface="+mn-cs"/>
                        </a:rPr>
                        <a:t>Basic Term Life Insurance (Employer Paid)</a:t>
                      </a:r>
                    </a:p>
                  </a:txBody>
                  <a:tcPr marL="54769" marR="54769"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hMerge="1">
                  <a:txBody>
                    <a:bodyPr/>
                    <a:lstStyle/>
                    <a:p>
                      <a:pPr marL="285750" marR="0" indent="-285750" algn="l">
                        <a:spcBef>
                          <a:spcPts val="0"/>
                        </a:spcBef>
                        <a:spcAft>
                          <a:spcPts val="0"/>
                        </a:spcAft>
                        <a:buFont typeface="Arial" panose="020B0604020202020204" pitchFamily="34" charset="0"/>
                        <a:buChar char="•"/>
                      </a:pPr>
                      <a:endParaRPr lang="en-US" sz="1400" b="0" kern="1200" baseline="0">
                        <a:solidFill>
                          <a:schemeClr val="tx1"/>
                        </a:solidFill>
                        <a:latin typeface="+mn-lt"/>
                        <a:ea typeface="+mn-ea"/>
                        <a:cs typeface="+mn-cs"/>
                      </a:endParaRPr>
                    </a:p>
                  </a:txBody>
                  <a:tcPr marL="54769" marR="54769" marT="73025" marB="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46527"/>
                  </a:ext>
                </a:extLst>
              </a:tr>
              <a:tr h="0">
                <a:tc>
                  <a:txBody>
                    <a:bodyPr/>
                    <a:lstStyle/>
                    <a:p>
                      <a:pPr marL="0" marR="0" algn="l">
                        <a:spcBef>
                          <a:spcPts val="0"/>
                        </a:spcBef>
                        <a:spcAft>
                          <a:spcPts val="0"/>
                        </a:spcAft>
                      </a:pPr>
                      <a:r>
                        <a:rPr lang="en-US" sz="1200" b="1" kern="1200" baseline="0">
                          <a:solidFill>
                            <a:schemeClr val="bg1"/>
                          </a:solidFill>
                          <a:latin typeface="+mn-lt"/>
                          <a:ea typeface="+mn-ea"/>
                          <a:cs typeface="+mn-cs"/>
                        </a:rPr>
                        <a:t>Employee</a:t>
                      </a:r>
                    </a:p>
                  </a:txBody>
                  <a:tcPr marL="54769" marR="54769"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p>
                      <a:pPr marL="0" marR="0" indent="0" algn="l">
                        <a:spcBef>
                          <a:spcPts val="0"/>
                        </a:spcBef>
                        <a:spcAft>
                          <a:spcPts val="0"/>
                        </a:spcAft>
                        <a:buFont typeface="Arial" panose="020B0604020202020204" pitchFamily="34" charset="0"/>
                        <a:buNone/>
                      </a:pPr>
                      <a:r>
                        <a:rPr lang="en-US" sz="1200" b="0" kern="1200" baseline="0" dirty="0">
                          <a:solidFill>
                            <a:schemeClr val="tx1"/>
                          </a:solidFill>
                          <a:latin typeface="+mn-lt"/>
                          <a:ea typeface="+mn-ea"/>
                          <a:cs typeface="+mn-cs"/>
                        </a:rPr>
                        <a:t>Up to 2x your annual earnings up to $300,000 (not subject to Evidence of Insurability)</a:t>
                      </a:r>
                    </a:p>
                  </a:txBody>
                  <a:tcPr marL="54769" marR="54769" marT="73025" marB="730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402981"/>
                  </a:ext>
                </a:extLst>
              </a:tr>
            </a:tbl>
          </a:graphicData>
        </a:graphic>
      </p:graphicFrame>
      <p:sp>
        <p:nvSpPr>
          <p:cNvPr id="9" name="TextBox 8">
            <a:extLst>
              <a:ext uri="{FF2B5EF4-FFF2-40B4-BE49-F238E27FC236}">
                <a16:creationId xmlns:a16="http://schemas.microsoft.com/office/drawing/2014/main" id="{8AB2505E-DBCF-25BC-CFB2-C8AE0B5612BC}"/>
              </a:ext>
            </a:extLst>
          </p:cNvPr>
          <p:cNvSpPr txBox="1"/>
          <p:nvPr/>
        </p:nvSpPr>
        <p:spPr>
          <a:xfrm>
            <a:off x="446555" y="5123174"/>
            <a:ext cx="8610600" cy="1077218"/>
          </a:xfrm>
          <a:prstGeom prst="rect">
            <a:avLst/>
          </a:prstGeom>
          <a:noFill/>
        </p:spPr>
        <p:txBody>
          <a:bodyPr wrap="square">
            <a:spAutoFit/>
          </a:bodyPr>
          <a:lstStyle/>
          <a:p>
            <a:pPr algn="just">
              <a:spcBef>
                <a:spcPts val="0"/>
              </a:spcBef>
            </a:pPr>
            <a:r>
              <a:rPr lang="en-US" sz="1600" b="1" dirty="0">
                <a:solidFill>
                  <a:srgbClr val="363947"/>
                </a:solidFill>
                <a:latin typeface="+mj-lt"/>
              </a:rPr>
              <a:t>Voluntary Life Evidence of Insurability (EOI) Requirements</a:t>
            </a:r>
          </a:p>
          <a:p>
            <a:pPr marL="285750" indent="-285750" algn="just">
              <a:spcBef>
                <a:spcPts val="0"/>
              </a:spcBef>
              <a:buFont typeface="Arial" panose="020B0604020202020204" pitchFamily="34" charset="0"/>
              <a:buChar char="•"/>
            </a:pPr>
            <a:r>
              <a:rPr lang="en-US" sz="1600" dirty="0">
                <a:solidFill>
                  <a:srgbClr val="363947"/>
                </a:solidFill>
                <a:latin typeface="+mj-lt"/>
              </a:rPr>
              <a:t>New hires electing over the guaranteed issue must submit EOI</a:t>
            </a:r>
          </a:p>
          <a:p>
            <a:pPr marL="285750" indent="-285750" algn="just">
              <a:spcBef>
                <a:spcPts val="0"/>
              </a:spcBef>
              <a:buFont typeface="Arial" panose="020B0604020202020204" pitchFamily="34" charset="0"/>
              <a:buChar char="•"/>
            </a:pPr>
            <a:r>
              <a:rPr lang="en-US" sz="1600" dirty="0">
                <a:solidFill>
                  <a:srgbClr val="363947"/>
                </a:solidFill>
                <a:latin typeface="+mj-lt"/>
              </a:rPr>
              <a:t>Late entrants/existing employees enrolling or increasing amount must submit EOI for any amount of coverage even if under the guaranteed issue amount</a:t>
            </a:r>
          </a:p>
        </p:txBody>
      </p:sp>
      <p:sp>
        <p:nvSpPr>
          <p:cNvPr id="2" name="Rectangle 1">
            <a:extLst>
              <a:ext uri="{FF2B5EF4-FFF2-40B4-BE49-F238E27FC236}">
                <a16:creationId xmlns:a16="http://schemas.microsoft.com/office/drawing/2014/main" id="{4439762E-C2E6-E4E5-A79B-732A73AC6249}"/>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Life Insurance</a:t>
            </a:r>
          </a:p>
        </p:txBody>
      </p:sp>
    </p:spTree>
    <p:extLst>
      <p:ext uri="{BB962C8B-B14F-4D97-AF65-F5344CB8AC3E}">
        <p14:creationId xmlns:p14="http://schemas.microsoft.com/office/powerpoint/2010/main" val="4095315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Hartford Disability Insurance</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007CF19C-E2BD-EC6B-EA8E-AFB5CBF44DD1}"/>
              </a:ext>
            </a:extLst>
          </p:cNvPr>
          <p:cNvSpPr txBox="1">
            <a:spLocks/>
          </p:cNvSpPr>
          <p:nvPr/>
        </p:nvSpPr>
        <p:spPr>
          <a:xfrm>
            <a:off x="241300" y="945901"/>
            <a:ext cx="8423274" cy="2379354"/>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sz="1500" dirty="0">
                <a:solidFill>
                  <a:srgbClr val="363947"/>
                </a:solidFill>
              </a:rPr>
              <a:t>In the event you become disabled from a non-work-related injury or illness, disability income benefits are provided as a source of income</a:t>
            </a:r>
          </a:p>
          <a:p>
            <a:pPr lvl="1" algn="just">
              <a:spcBef>
                <a:spcPts val="600"/>
              </a:spcBef>
            </a:pPr>
            <a:r>
              <a:rPr lang="en-US" sz="1300" dirty="0">
                <a:solidFill>
                  <a:srgbClr val="363947"/>
                </a:solidFill>
              </a:rPr>
              <a:t>Hourly (non-exempt) employees have the option to purchase Short-Term Disability and Long-Term Disability Insurance through employee payroll deductions</a:t>
            </a:r>
          </a:p>
          <a:p>
            <a:pPr lvl="1" algn="just">
              <a:spcBef>
                <a:spcPts val="600"/>
              </a:spcBef>
            </a:pPr>
            <a:r>
              <a:rPr lang="en-US" sz="1300" dirty="0">
                <a:solidFill>
                  <a:srgbClr val="363947"/>
                </a:solidFill>
              </a:rPr>
              <a:t>Full-time exempt employees are provided employer paid Long-Term Disability Insurance and have the option to purchase Voluntary Short-Term Disability Insurance through payroll deductions</a:t>
            </a:r>
          </a:p>
          <a:p>
            <a:pPr algn="just">
              <a:spcBef>
                <a:spcPts val="600"/>
              </a:spcBef>
            </a:pPr>
            <a:r>
              <a:rPr lang="en-US" sz="1500" dirty="0">
                <a:solidFill>
                  <a:srgbClr val="363947"/>
                </a:solidFill>
              </a:rPr>
              <a:t>Voluntary Disability Evidence of Insurability:  </a:t>
            </a:r>
          </a:p>
          <a:p>
            <a:pPr lvl="1" algn="just">
              <a:spcBef>
                <a:spcPts val="600"/>
              </a:spcBef>
            </a:pPr>
            <a:r>
              <a:rPr lang="en-US" sz="1300" dirty="0">
                <a:solidFill>
                  <a:srgbClr val="363947"/>
                </a:solidFill>
              </a:rPr>
              <a:t>Previously waived coverage when first offered (late entrant) must submit EOI</a:t>
            </a:r>
          </a:p>
        </p:txBody>
      </p:sp>
      <p:graphicFrame>
        <p:nvGraphicFramePr>
          <p:cNvPr id="10" name="Table 9">
            <a:extLst>
              <a:ext uri="{FF2B5EF4-FFF2-40B4-BE49-F238E27FC236}">
                <a16:creationId xmlns:a16="http://schemas.microsoft.com/office/drawing/2014/main" id="{69263EB3-39E9-0143-E954-3601ACB426EB}"/>
              </a:ext>
            </a:extLst>
          </p:cNvPr>
          <p:cNvGraphicFramePr>
            <a:graphicFrameLocks noGrp="1"/>
          </p:cNvGraphicFramePr>
          <p:nvPr>
            <p:extLst>
              <p:ext uri="{D42A27DB-BD31-4B8C-83A1-F6EECF244321}">
                <p14:modId xmlns:p14="http://schemas.microsoft.com/office/powerpoint/2010/main" val="2637017738"/>
              </p:ext>
            </p:extLst>
          </p:nvPr>
        </p:nvGraphicFramePr>
        <p:xfrm>
          <a:off x="240067" y="3325255"/>
          <a:ext cx="8647441" cy="3066491"/>
        </p:xfrm>
        <a:graphic>
          <a:graphicData uri="http://schemas.openxmlformats.org/drawingml/2006/table">
            <a:tbl>
              <a:tblPr firstRow="1" bandRow="1"/>
              <a:tblGrid>
                <a:gridCol w="1751547">
                  <a:extLst>
                    <a:ext uri="{9D8B030D-6E8A-4147-A177-3AD203B41FA5}">
                      <a16:colId xmlns:a16="http://schemas.microsoft.com/office/drawing/2014/main" val="250863547"/>
                    </a:ext>
                  </a:extLst>
                </a:gridCol>
                <a:gridCol w="2376903">
                  <a:extLst>
                    <a:ext uri="{9D8B030D-6E8A-4147-A177-3AD203B41FA5}">
                      <a16:colId xmlns:a16="http://schemas.microsoft.com/office/drawing/2014/main" val="360033756"/>
                    </a:ext>
                  </a:extLst>
                </a:gridCol>
                <a:gridCol w="1485565">
                  <a:extLst>
                    <a:ext uri="{9D8B030D-6E8A-4147-A177-3AD203B41FA5}">
                      <a16:colId xmlns:a16="http://schemas.microsoft.com/office/drawing/2014/main" val="3601036067"/>
                    </a:ext>
                  </a:extLst>
                </a:gridCol>
                <a:gridCol w="3033426">
                  <a:extLst>
                    <a:ext uri="{9D8B030D-6E8A-4147-A177-3AD203B41FA5}">
                      <a16:colId xmlns:a16="http://schemas.microsoft.com/office/drawing/2014/main" val="3980981227"/>
                    </a:ext>
                  </a:extLst>
                </a:gridCol>
              </a:tblGrid>
              <a:tr h="363931">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a:lnSpc>
                          <a:spcPts val="1400"/>
                        </a:lnSpc>
                      </a:pPr>
                      <a:endParaRPr lang="en-US" sz="1200" b="1" i="0">
                        <a:solidFill>
                          <a:srgbClr val="3F3F3F"/>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a:solidFill>
                            <a:schemeClr val="bg1"/>
                          </a:solidFill>
                          <a:latin typeface="+mj-lt"/>
                          <a:ea typeface="+mn-ea"/>
                          <a:cs typeface="+mn-cs"/>
                        </a:rPr>
                        <a:t>Benefit Amount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a:solidFill>
                            <a:schemeClr val="bg1"/>
                          </a:solidFill>
                          <a:latin typeface="+mj-lt"/>
                          <a:ea typeface="+mn-ea"/>
                          <a:cs typeface="+mn-cs"/>
                        </a:rPr>
                        <a:t>Benefits Begin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b="1" kern="1200">
                          <a:solidFill>
                            <a:schemeClr val="lt1"/>
                          </a:solidFill>
                          <a:latin typeface="Cambria" panose="02040503050406030204"/>
                        </a:defRPr>
                      </a:lvl1pPr>
                      <a:lvl2pPr marL="457200" algn="l" defTabSz="457200" rtl="0" eaLnBrk="1" latinLnBrk="0" hangingPunct="1">
                        <a:defRPr sz="1800" b="1" kern="1200">
                          <a:solidFill>
                            <a:schemeClr val="lt1"/>
                          </a:solidFill>
                          <a:latin typeface="Cambria" panose="02040503050406030204"/>
                        </a:defRPr>
                      </a:lvl2pPr>
                      <a:lvl3pPr marL="914400" algn="l" defTabSz="457200" rtl="0" eaLnBrk="1" latinLnBrk="0" hangingPunct="1">
                        <a:defRPr sz="1800" b="1" kern="1200">
                          <a:solidFill>
                            <a:schemeClr val="lt1"/>
                          </a:solidFill>
                          <a:latin typeface="Cambria" panose="02040503050406030204"/>
                        </a:defRPr>
                      </a:lvl3pPr>
                      <a:lvl4pPr marL="1371600" algn="l" defTabSz="457200" rtl="0" eaLnBrk="1" latinLnBrk="0" hangingPunct="1">
                        <a:defRPr sz="1800" b="1" kern="1200">
                          <a:solidFill>
                            <a:schemeClr val="lt1"/>
                          </a:solidFill>
                          <a:latin typeface="Cambria" panose="02040503050406030204"/>
                        </a:defRPr>
                      </a:lvl4pPr>
                      <a:lvl5pPr marL="1828800" algn="l" defTabSz="457200" rtl="0" eaLnBrk="1" latinLnBrk="0" hangingPunct="1">
                        <a:defRPr sz="1800" b="1" kern="1200">
                          <a:solidFill>
                            <a:schemeClr val="lt1"/>
                          </a:solidFill>
                          <a:latin typeface="Cambria" panose="02040503050406030204"/>
                        </a:defRPr>
                      </a:lvl5pPr>
                      <a:lvl6pPr marL="2286000" algn="l" defTabSz="457200" rtl="0" eaLnBrk="1" latinLnBrk="0" hangingPunct="1">
                        <a:defRPr sz="1800" b="1" kern="1200">
                          <a:solidFill>
                            <a:schemeClr val="lt1"/>
                          </a:solidFill>
                          <a:latin typeface="Cambria" panose="02040503050406030204"/>
                        </a:defRPr>
                      </a:lvl6pPr>
                      <a:lvl7pPr marL="2743200" algn="l" defTabSz="457200" rtl="0" eaLnBrk="1" latinLnBrk="0" hangingPunct="1">
                        <a:defRPr sz="1800" b="1" kern="1200">
                          <a:solidFill>
                            <a:schemeClr val="lt1"/>
                          </a:solidFill>
                          <a:latin typeface="Cambria" panose="02040503050406030204"/>
                        </a:defRPr>
                      </a:lvl7pPr>
                      <a:lvl8pPr marL="3200400" algn="l" defTabSz="457200" rtl="0" eaLnBrk="1" latinLnBrk="0" hangingPunct="1">
                        <a:defRPr sz="1800" b="1" kern="1200">
                          <a:solidFill>
                            <a:schemeClr val="lt1"/>
                          </a:solidFill>
                          <a:latin typeface="Cambria" panose="02040503050406030204"/>
                        </a:defRPr>
                      </a:lvl8pPr>
                      <a:lvl9pPr marL="3657600" algn="l" defTabSz="457200" rtl="0" eaLnBrk="1" latinLnBrk="0" hangingPunct="1">
                        <a:defRPr sz="1800" b="1" kern="1200">
                          <a:solidFill>
                            <a:schemeClr val="lt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1" i="0" kern="1200">
                          <a:solidFill>
                            <a:schemeClr val="bg1"/>
                          </a:solidFill>
                          <a:latin typeface="+mj-lt"/>
                          <a:ea typeface="+mn-ea"/>
                          <a:cs typeface="+mn-cs"/>
                        </a:rPr>
                        <a:t>Maximum Benefit Period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extLst>
                  <a:ext uri="{0D108BD9-81ED-4DB2-BD59-A6C34878D82A}">
                    <a16:rowId xmlns:a16="http://schemas.microsoft.com/office/drawing/2014/main" val="920364371"/>
                  </a:ext>
                </a:extLst>
              </a:tr>
              <a:tr h="552177">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a:lnSpc>
                          <a:spcPts val="1400"/>
                        </a:lnSpc>
                      </a:pPr>
                      <a:r>
                        <a:rPr lang="en-US" sz="1200" b="1" i="0" dirty="0">
                          <a:solidFill>
                            <a:schemeClr val="bg1"/>
                          </a:solidFill>
                          <a:latin typeface="+mj-lt"/>
                        </a:rPr>
                        <a:t> </a:t>
                      </a:r>
                    </a:p>
                    <a:p>
                      <a:pPr>
                        <a:lnSpc>
                          <a:spcPts val="1400"/>
                        </a:lnSpc>
                      </a:pPr>
                      <a:r>
                        <a:rPr lang="en-US" sz="1200" b="1" i="0" dirty="0">
                          <a:solidFill>
                            <a:schemeClr val="bg1"/>
                          </a:solidFill>
                          <a:latin typeface="+mj-lt"/>
                        </a:rPr>
                        <a:t>Short-term</a:t>
                      </a:r>
                    </a:p>
                    <a:p>
                      <a:pPr>
                        <a:lnSpc>
                          <a:spcPts val="1400"/>
                        </a:lnSpc>
                      </a:pPr>
                      <a:r>
                        <a:rPr lang="en-US" sz="1200" b="1" i="0" dirty="0">
                          <a:solidFill>
                            <a:schemeClr val="bg1"/>
                          </a:solidFill>
                          <a:latin typeface="+mj-lt"/>
                        </a:rPr>
                        <a:t>15 DAY PLAN</a:t>
                      </a:r>
                    </a:p>
                    <a:p>
                      <a:pPr>
                        <a:lnSpc>
                          <a:spcPts val="1400"/>
                        </a:lnSpc>
                      </a:pPr>
                      <a:endParaRPr lang="en-US" sz="1200" b="1" i="0"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algn="l">
                        <a:lnSpc>
                          <a:spcPts val="1400"/>
                        </a:lnSpc>
                      </a:pPr>
                      <a:r>
                        <a:rPr lang="en-US" sz="1200" b="0" i="0" kern="1200" dirty="0">
                          <a:solidFill>
                            <a:schemeClr val="tx1"/>
                          </a:solidFill>
                          <a:latin typeface="+mj-lt"/>
                          <a:ea typeface="+mn-ea"/>
                          <a:cs typeface="+mn-cs"/>
                        </a:rPr>
                        <a:t>60% of your income up to a maximum of $500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kern="1200">
                          <a:solidFill>
                            <a:schemeClr val="tx1"/>
                          </a:solidFill>
                          <a:latin typeface="+mj-lt"/>
                          <a:ea typeface="+mn-ea"/>
                          <a:cs typeface="+mn-cs"/>
                        </a:rPr>
                        <a:t>15 days after injury or illness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latin typeface="+mj-lt"/>
                          <a:ea typeface="+mn-ea"/>
                          <a:cs typeface="+mn-cs"/>
                        </a:rPr>
                        <a:t>24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623201656"/>
                  </a:ext>
                </a:extLst>
              </a:tr>
              <a:tr h="552177">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a:lnSpc>
                          <a:spcPts val="1400"/>
                        </a:lnSpc>
                      </a:pPr>
                      <a:r>
                        <a:rPr lang="en-US" sz="1200" b="1" i="0" dirty="0">
                          <a:solidFill>
                            <a:schemeClr val="bg1"/>
                          </a:solidFill>
                          <a:latin typeface="+mj-lt"/>
                        </a:rPr>
                        <a:t>Short-Term Option</a:t>
                      </a:r>
                    </a:p>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dirty="0">
                          <a:solidFill>
                            <a:schemeClr val="bg1"/>
                          </a:solidFill>
                          <a:latin typeface="+mj-lt"/>
                        </a:rPr>
                        <a:t>30 DAY PLAN</a:t>
                      </a:r>
                    </a:p>
                    <a:p>
                      <a:pPr marL="0" marR="0" lvl="0" indent="0" algn="l" defTabSz="1341150" rtl="0" eaLnBrk="1" fontAlgn="auto" latinLnBrk="0" hangingPunct="1">
                        <a:lnSpc>
                          <a:spcPts val="1400"/>
                        </a:lnSpc>
                        <a:spcBef>
                          <a:spcPts val="0"/>
                        </a:spcBef>
                        <a:spcAft>
                          <a:spcPts val="0"/>
                        </a:spcAft>
                        <a:buClrTx/>
                        <a:buSzTx/>
                        <a:buFontTx/>
                        <a:buNone/>
                        <a:tabLst/>
                        <a:defRPr/>
                      </a:pPr>
                      <a:endParaRPr lang="en-US" sz="1200" b="1" i="0"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latin typeface="+mj-lt"/>
                          <a:ea typeface="+mn-ea"/>
                          <a:cs typeface="+mn-cs"/>
                        </a:rPr>
                        <a:t>60% of your income up to a maximum of $500 per week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kern="1200">
                          <a:solidFill>
                            <a:schemeClr val="tx1"/>
                          </a:solidFill>
                          <a:latin typeface="+mj-lt"/>
                          <a:ea typeface="+mn-ea"/>
                          <a:cs typeface="+mn-cs"/>
                        </a:rPr>
                        <a:t>30 days after injury or illness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latin typeface="+mj-lt"/>
                          <a:ea typeface="+mn-ea"/>
                          <a:cs typeface="+mn-cs"/>
                        </a:rPr>
                        <a:t>22 weeks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388236447"/>
                  </a:ext>
                </a:extLst>
              </a:tr>
              <a:tr h="0">
                <a:tc gridSpan="4">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endParaRPr lang="en-US" sz="1200" b="1" i="0"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1341150" rtl="0" eaLnBrk="1" fontAlgn="auto" latinLnBrk="0" hangingPunct="1">
                        <a:lnSpc>
                          <a:spcPts val="1400"/>
                        </a:lnSpc>
                        <a:spcBef>
                          <a:spcPts val="0"/>
                        </a:spcBef>
                        <a:spcAft>
                          <a:spcPts val="0"/>
                        </a:spcAft>
                        <a:buClrTx/>
                        <a:buSzTx/>
                        <a:buFontTx/>
                        <a:buNone/>
                        <a:tabLst/>
                        <a:defRPr/>
                      </a:pPr>
                      <a:endParaRPr lang="en-US" sz="1200" b="0" i="0" kern="120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2762955"/>
                  </a:ext>
                </a:extLst>
              </a:tr>
              <a:tr h="950851">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1" i="0">
                          <a:solidFill>
                            <a:schemeClr val="bg1"/>
                          </a:solidFill>
                          <a:latin typeface="+mj-lt"/>
                        </a:rPr>
                        <a:t>Long-Term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7546F"/>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60% of your income up to a maximum of $5,000 per month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ts val="1400"/>
                        </a:lnSpc>
                        <a:spcBef>
                          <a:spcPts val="0"/>
                        </a:spcBef>
                        <a:spcAft>
                          <a:spcPts val="0"/>
                        </a:spcAft>
                        <a:buClrTx/>
                        <a:buSzTx/>
                        <a:buFontTx/>
                        <a:buNone/>
                        <a:tabLst/>
                        <a:defRPr/>
                      </a:pPr>
                      <a:r>
                        <a:rPr lang="en-US" sz="1200" b="0" i="0" kern="1200">
                          <a:solidFill>
                            <a:schemeClr val="tx1"/>
                          </a:solidFill>
                          <a:latin typeface="+mj-lt"/>
                          <a:ea typeface="+mn-ea"/>
                          <a:cs typeface="+mn-cs"/>
                        </a:rPr>
                        <a:t>180 days, integrated from short-term disability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457200" rtl="0" eaLnBrk="1" latinLnBrk="0" hangingPunct="1">
                        <a:defRPr sz="1800" kern="1200">
                          <a:solidFill>
                            <a:schemeClr val="dk1"/>
                          </a:solidFill>
                          <a:latin typeface="Cambria" panose="02040503050406030204"/>
                        </a:defRPr>
                      </a:lvl1pPr>
                      <a:lvl2pPr marL="457200" algn="l" defTabSz="457200" rtl="0" eaLnBrk="1" latinLnBrk="0" hangingPunct="1">
                        <a:defRPr sz="1800" kern="1200">
                          <a:solidFill>
                            <a:schemeClr val="dk1"/>
                          </a:solidFill>
                          <a:latin typeface="Cambria" panose="02040503050406030204"/>
                        </a:defRPr>
                      </a:lvl2pPr>
                      <a:lvl3pPr marL="914400" algn="l" defTabSz="457200" rtl="0" eaLnBrk="1" latinLnBrk="0" hangingPunct="1">
                        <a:defRPr sz="1800" kern="1200">
                          <a:solidFill>
                            <a:schemeClr val="dk1"/>
                          </a:solidFill>
                          <a:latin typeface="Cambria" panose="02040503050406030204"/>
                        </a:defRPr>
                      </a:lvl3pPr>
                      <a:lvl4pPr marL="1371600" algn="l" defTabSz="457200" rtl="0" eaLnBrk="1" latinLnBrk="0" hangingPunct="1">
                        <a:defRPr sz="1800" kern="1200">
                          <a:solidFill>
                            <a:schemeClr val="dk1"/>
                          </a:solidFill>
                          <a:latin typeface="Cambria" panose="02040503050406030204"/>
                        </a:defRPr>
                      </a:lvl4pPr>
                      <a:lvl5pPr marL="1828800" algn="l" defTabSz="457200" rtl="0" eaLnBrk="1" latinLnBrk="0" hangingPunct="1">
                        <a:defRPr sz="1800" kern="1200">
                          <a:solidFill>
                            <a:schemeClr val="dk1"/>
                          </a:solidFill>
                          <a:latin typeface="Cambria" panose="02040503050406030204"/>
                        </a:defRPr>
                      </a:lvl5pPr>
                      <a:lvl6pPr marL="2286000" algn="l" defTabSz="457200" rtl="0" eaLnBrk="1" latinLnBrk="0" hangingPunct="1">
                        <a:defRPr sz="1800" kern="1200">
                          <a:solidFill>
                            <a:schemeClr val="dk1"/>
                          </a:solidFill>
                          <a:latin typeface="Cambria" panose="02040503050406030204"/>
                        </a:defRPr>
                      </a:lvl6pPr>
                      <a:lvl7pPr marL="2743200" algn="l" defTabSz="457200" rtl="0" eaLnBrk="1" latinLnBrk="0" hangingPunct="1">
                        <a:defRPr sz="1800" kern="1200">
                          <a:solidFill>
                            <a:schemeClr val="dk1"/>
                          </a:solidFill>
                          <a:latin typeface="Cambria" panose="02040503050406030204"/>
                        </a:defRPr>
                      </a:lvl7pPr>
                      <a:lvl8pPr marL="3200400" algn="l" defTabSz="457200" rtl="0" eaLnBrk="1" latinLnBrk="0" hangingPunct="1">
                        <a:defRPr sz="1800" kern="1200">
                          <a:solidFill>
                            <a:schemeClr val="dk1"/>
                          </a:solidFill>
                          <a:latin typeface="Cambria" panose="02040503050406030204"/>
                        </a:defRPr>
                      </a:lvl8pPr>
                      <a:lvl9pPr marL="3657600" algn="l" defTabSz="457200" rtl="0" eaLnBrk="1" latinLnBrk="0" hangingPunct="1">
                        <a:defRPr sz="1800" kern="1200">
                          <a:solidFill>
                            <a:schemeClr val="dk1"/>
                          </a:solidFill>
                          <a:latin typeface="Cambria" panose="02040503050406030204"/>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j-lt"/>
                          <a:ea typeface="+mn-ea"/>
                          <a:cs typeface="+mn-cs"/>
                        </a:rPr>
                        <a:t>If you become disabled prior to age 63, benefits are payable to normal retirement age or 42 months if greater. 63 (or older), the benefit period will be based on a reduced duration schedule.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71268816"/>
                  </a:ext>
                </a:extLst>
              </a:tr>
            </a:tbl>
          </a:graphicData>
        </a:graphic>
      </p:graphicFrame>
    </p:spTree>
    <p:extLst>
      <p:ext uri="{BB962C8B-B14F-4D97-AF65-F5344CB8AC3E}">
        <p14:creationId xmlns:p14="http://schemas.microsoft.com/office/powerpoint/2010/main" val="280275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7EA38-E7F2-F49F-E64E-A6257A81799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Hartford Voluntary Worksite Coverages</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007CF19C-E2BD-EC6B-EA8E-AFB5CBF44DD1}"/>
              </a:ext>
            </a:extLst>
          </p:cNvPr>
          <p:cNvSpPr txBox="1">
            <a:spLocks/>
          </p:cNvSpPr>
          <p:nvPr/>
        </p:nvSpPr>
        <p:spPr>
          <a:xfrm>
            <a:off x="254170" y="1968028"/>
            <a:ext cx="8619235" cy="4474854"/>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000" b="1" spc="180" dirty="0">
              <a:solidFill>
                <a:srgbClr val="363947"/>
              </a:solidFill>
              <a:cs typeface="Arial" panose="020B0604020202020204" pitchFamily="34" charset="0"/>
            </a:endParaRPr>
          </a:p>
          <a:p>
            <a:pPr marL="0" indent="0">
              <a:buNone/>
            </a:pPr>
            <a:r>
              <a:rPr lang="en-US" b="1" dirty="0">
                <a:solidFill>
                  <a:srgbClr val="363947"/>
                </a:solidFill>
                <a:ea typeface="Times New Roman" panose="02020603050405020304" pitchFamily="18" charset="0"/>
                <a:cs typeface="Arial" panose="020B0604020202020204" pitchFamily="34" charset="0"/>
              </a:rPr>
              <a:t>Accident</a:t>
            </a:r>
            <a:endParaRPr lang="en-US" b="1" spc="180" dirty="0">
              <a:solidFill>
                <a:srgbClr val="363947"/>
              </a:solidFill>
              <a:cs typeface="Arial" panose="020B0604020202020204" pitchFamily="34" charset="0"/>
            </a:endParaRPr>
          </a:p>
          <a:p>
            <a:pPr marL="742950" lvl="1" indent="-285750">
              <a:buFont typeface="Arial" panose="020B0604020202020204" pitchFamily="34" charset="0"/>
              <a:buChar char="•"/>
            </a:pPr>
            <a:r>
              <a:rPr lang="en-US" sz="1400" dirty="0">
                <a:solidFill>
                  <a:srgbClr val="363947"/>
                </a:solidFill>
                <a:ea typeface="Times New Roman" panose="02020603050405020304" pitchFamily="18" charset="0"/>
                <a:cs typeface="Arial" panose="020B0604020202020204" pitchFamily="34" charset="0"/>
              </a:rPr>
              <a:t>Injury, medical treatment and/or services occur that result from a covered accident</a:t>
            </a:r>
          </a:p>
          <a:p>
            <a:pPr marL="742950" lvl="1" indent="-285750">
              <a:buFont typeface="Arial" panose="020B0604020202020204" pitchFamily="34" charset="0"/>
              <a:buChar char="•"/>
            </a:pPr>
            <a:r>
              <a:rPr lang="en-US" sz="1400" dirty="0">
                <a:solidFill>
                  <a:srgbClr val="363947"/>
                </a:solidFill>
                <a:ea typeface="Times New Roman" panose="02020603050405020304" pitchFamily="18" charset="0"/>
                <a:cs typeface="Arial" panose="020B0604020202020204" pitchFamily="34" charset="0"/>
              </a:rPr>
              <a:t>Payout examples: $200 for Emergency Room; Up to $6,000 for dislocation</a:t>
            </a:r>
            <a:r>
              <a:rPr lang="en-US" sz="1400">
                <a:solidFill>
                  <a:srgbClr val="363947"/>
                </a:solidFill>
                <a:ea typeface="Times New Roman" panose="02020603050405020304" pitchFamily="18" charset="0"/>
                <a:cs typeface="Arial" panose="020B0604020202020204" pitchFamily="34" charset="0"/>
              </a:rPr>
              <a:t>; $250 </a:t>
            </a:r>
            <a:r>
              <a:rPr lang="en-US" sz="1400" dirty="0">
                <a:solidFill>
                  <a:srgbClr val="363947"/>
                </a:solidFill>
                <a:ea typeface="Times New Roman" panose="02020603050405020304" pitchFamily="18" charset="0"/>
                <a:cs typeface="Arial" panose="020B0604020202020204" pitchFamily="34" charset="0"/>
              </a:rPr>
              <a:t>for Urgent Care</a:t>
            </a:r>
          </a:p>
          <a:p>
            <a:pPr marL="0" lvl="1" indent="0" algn="just">
              <a:buNone/>
            </a:pPr>
            <a:endParaRPr lang="en-US" sz="1400" dirty="0">
              <a:solidFill>
                <a:srgbClr val="363947"/>
              </a:solidFill>
              <a:cs typeface="Arial" panose="020B0604020202020204" pitchFamily="34" charset="0"/>
            </a:endParaRPr>
          </a:p>
          <a:p>
            <a:pPr marL="0" lvl="1" indent="0">
              <a:buNone/>
            </a:pPr>
            <a:r>
              <a:rPr lang="en-US" sz="1800" b="1" dirty="0">
                <a:solidFill>
                  <a:srgbClr val="363947"/>
                </a:solidFill>
                <a:cs typeface="Arial" panose="020B0604020202020204" pitchFamily="34" charset="0"/>
              </a:rPr>
              <a:t>Critical Illness</a:t>
            </a:r>
          </a:p>
          <a:p>
            <a:pPr marL="742950" lvl="2" indent="-285750" algn="just">
              <a:buFont typeface="Arial" panose="020B0604020202020204" pitchFamily="34" charset="0"/>
              <a:buChar char="•"/>
            </a:pPr>
            <a:r>
              <a:rPr lang="en-US" dirty="0">
                <a:solidFill>
                  <a:srgbClr val="363947"/>
                </a:solidFill>
                <a:cs typeface="Arial" panose="020B0604020202020204" pitchFamily="34" charset="0"/>
              </a:rPr>
              <a:t>Serious </a:t>
            </a:r>
            <a:r>
              <a:rPr lang="en-US" dirty="0">
                <a:solidFill>
                  <a:srgbClr val="363947"/>
                </a:solidFill>
                <a:ea typeface="Times New Roman" panose="02020603050405020304" pitchFamily="18" charset="0"/>
                <a:cs typeface="Arial" panose="020B0604020202020204" pitchFamily="34" charset="0"/>
              </a:rPr>
              <a:t>illness (Cancer, Vascular and Neurological)  - $5k - $20k options available</a:t>
            </a:r>
          </a:p>
          <a:p>
            <a:pPr marL="633413" lvl="1" algn="just"/>
            <a:endParaRPr lang="en-US" sz="1400" dirty="0">
              <a:solidFill>
                <a:srgbClr val="363947"/>
              </a:solidFill>
              <a:ea typeface="Times New Roman" panose="02020603050405020304" pitchFamily="18" charset="0"/>
              <a:cs typeface="Arial" panose="020B0604020202020204" pitchFamily="34" charset="0"/>
            </a:endParaRPr>
          </a:p>
          <a:p>
            <a:pPr marL="0" lvl="1" indent="0">
              <a:buNone/>
            </a:pPr>
            <a:r>
              <a:rPr lang="en-US" sz="1800" b="1" dirty="0">
                <a:solidFill>
                  <a:srgbClr val="363947"/>
                </a:solidFill>
                <a:cs typeface="Arial" panose="020B0604020202020204" pitchFamily="34" charset="0"/>
              </a:rPr>
              <a:t>Hospital Indemnity </a:t>
            </a:r>
          </a:p>
          <a:p>
            <a:pPr marL="742950" lvl="2" indent="-285750" algn="just">
              <a:buFont typeface="Arial" panose="020B0604020202020204" pitchFamily="34" charset="0"/>
              <a:buChar char="•"/>
            </a:pPr>
            <a:r>
              <a:rPr lang="en-US" dirty="0">
                <a:solidFill>
                  <a:srgbClr val="363947"/>
                </a:solidFill>
                <a:ea typeface="Times New Roman" panose="02020603050405020304" pitchFamily="18" charset="0"/>
                <a:cs typeface="Arial" panose="020B0604020202020204" pitchFamily="34" charset="0"/>
              </a:rPr>
              <a:t>Confined in a hospital for a covered illness or injury</a:t>
            </a:r>
          </a:p>
          <a:p>
            <a:pPr marL="742950" lvl="2" indent="-285750" algn="just">
              <a:buFont typeface="Arial" panose="020B0604020202020204" pitchFamily="34" charset="0"/>
              <a:buChar char="•"/>
            </a:pPr>
            <a:r>
              <a:rPr lang="en-US" dirty="0">
                <a:solidFill>
                  <a:srgbClr val="363947"/>
                </a:solidFill>
                <a:ea typeface="Times New Roman" panose="02020603050405020304" pitchFamily="18" charset="0"/>
                <a:cs typeface="Arial" panose="020B0604020202020204" pitchFamily="34" charset="0"/>
              </a:rPr>
              <a:t>Payout Examples: $500 for first day confinement and $100 for future days up 30 days; $200 for ICU up to 10 days </a:t>
            </a:r>
          </a:p>
          <a:p>
            <a:pPr marL="742950" lvl="2" indent="-285750" algn="just">
              <a:buFont typeface="Arial" panose="020B0604020202020204" pitchFamily="34" charset="0"/>
              <a:buChar char="•"/>
            </a:pPr>
            <a:endParaRPr lang="en-US" dirty="0">
              <a:solidFill>
                <a:srgbClr val="363947"/>
              </a:solidFill>
              <a:ea typeface="Times New Roman" panose="02020603050405020304" pitchFamily="18" charset="0"/>
              <a:cs typeface="Arial" panose="020B0604020202020204" pitchFamily="34" charset="0"/>
            </a:endParaRPr>
          </a:p>
          <a:p>
            <a:pPr>
              <a:spcBef>
                <a:spcPts val="600"/>
              </a:spcBef>
            </a:pPr>
            <a:endParaRPr lang="en-US" sz="1600" dirty="0">
              <a:solidFill>
                <a:srgbClr val="363947"/>
              </a:solidFill>
            </a:endParaRPr>
          </a:p>
          <a:p>
            <a:pPr marL="0" indent="0">
              <a:spcBef>
                <a:spcPts val="600"/>
              </a:spcBef>
              <a:buNone/>
            </a:pPr>
            <a:r>
              <a:rPr lang="en-US" sz="1400" dirty="0">
                <a:solidFill>
                  <a:srgbClr val="000000"/>
                </a:solidFill>
              </a:rPr>
              <a:t>See Proliant for rates</a:t>
            </a:r>
          </a:p>
        </p:txBody>
      </p:sp>
      <p:sp>
        <p:nvSpPr>
          <p:cNvPr id="4" name="TextBox 3">
            <a:extLst>
              <a:ext uri="{FF2B5EF4-FFF2-40B4-BE49-F238E27FC236}">
                <a16:creationId xmlns:a16="http://schemas.microsoft.com/office/drawing/2014/main" id="{845B998E-DCBB-534E-6B4E-00769795F114}"/>
              </a:ext>
            </a:extLst>
          </p:cNvPr>
          <p:cNvSpPr txBox="1"/>
          <p:nvPr/>
        </p:nvSpPr>
        <p:spPr>
          <a:xfrm>
            <a:off x="-246648" y="1044698"/>
            <a:ext cx="9121140" cy="923330"/>
          </a:xfrm>
          <a:prstGeom prst="rect">
            <a:avLst/>
          </a:prstGeom>
          <a:noFill/>
        </p:spPr>
        <p:txBody>
          <a:bodyPr wrap="square">
            <a:spAutoFit/>
          </a:bodyPr>
          <a:lstStyle/>
          <a:p>
            <a:pPr marL="457200" lvl="2" algn="just"/>
            <a:r>
              <a:rPr lang="en-US" dirty="0">
                <a:solidFill>
                  <a:srgbClr val="363947"/>
                </a:solidFill>
                <a:ea typeface="Times New Roman" panose="02020603050405020304" pitchFamily="18" charset="0"/>
                <a:cs typeface="Arial" panose="020B0604020202020204" pitchFamily="34" charset="0"/>
              </a:rPr>
              <a:t>Benefits are paid in a lump-sum benefit upon diagnosis that can be used however you choose from expenses related to treatment, deductibles or day-to-day costs of living such as mortgage or utility bills </a:t>
            </a:r>
          </a:p>
        </p:txBody>
      </p:sp>
    </p:spTree>
    <p:extLst>
      <p:ext uri="{BB962C8B-B14F-4D97-AF65-F5344CB8AC3E}">
        <p14:creationId xmlns:p14="http://schemas.microsoft.com/office/powerpoint/2010/main" val="326798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72B2-5981-6B52-B584-4C7FAE96042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169A0EC-AD57-745C-5657-2CE4836156CD}"/>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40BBB860-8CDD-A67C-4E40-D1D0DC80E874}"/>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Hartford Value Added Benefits</a:t>
            </a:r>
          </a:p>
        </p:txBody>
      </p:sp>
      <p:sp>
        <p:nvSpPr>
          <p:cNvPr id="8" name="Rectangle 7">
            <a:extLst>
              <a:ext uri="{FF2B5EF4-FFF2-40B4-BE49-F238E27FC236}">
                <a16:creationId xmlns:a16="http://schemas.microsoft.com/office/drawing/2014/main" id="{FF65B83F-ABE8-6ACE-017F-0B5904D92931}"/>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3" name="TextBox 2">
            <a:extLst>
              <a:ext uri="{FF2B5EF4-FFF2-40B4-BE49-F238E27FC236}">
                <a16:creationId xmlns:a16="http://schemas.microsoft.com/office/drawing/2014/main" id="{BBABB02A-E9F6-C561-AC12-69F87FC76C1C}"/>
              </a:ext>
            </a:extLst>
          </p:cNvPr>
          <p:cNvSpPr txBox="1"/>
          <p:nvPr/>
        </p:nvSpPr>
        <p:spPr>
          <a:xfrm>
            <a:off x="422712" y="887926"/>
            <a:ext cx="8282152" cy="6278642"/>
          </a:xfrm>
          <a:prstGeom prst="rect">
            <a:avLst/>
          </a:prstGeom>
          <a:noFill/>
        </p:spPr>
        <p:txBody>
          <a:bodyPr wrap="square">
            <a:spAutoFit/>
          </a:bodyPr>
          <a:lstStyle/>
          <a:p>
            <a:r>
              <a:rPr lang="en-US" sz="1400" b="1" dirty="0">
                <a:solidFill>
                  <a:srgbClr val="014067"/>
                </a:solidFill>
                <a:latin typeface="+mj-lt"/>
                <a:cs typeface="Times New Roman" panose="02020603050405020304" pitchFamily="18" charset="0"/>
              </a:rPr>
              <a:t>ABILITY ASSIST COUNSELING SERVICES</a:t>
            </a:r>
          </a:p>
          <a:p>
            <a:pPr marL="171450" indent="-171450" algn="just">
              <a:buFont typeface="Arial" panose="020B0604020202020204" pitchFamily="34" charset="0"/>
              <a:buChar char="•"/>
            </a:pPr>
            <a:r>
              <a:rPr lang="en-US" sz="1400" dirty="0">
                <a:latin typeface="+mj-lt"/>
                <a:cs typeface="Times New Roman" panose="02020603050405020304" pitchFamily="18" charset="0"/>
              </a:rPr>
              <a:t>Provides access to Master’s degree clinicians for 24/7 assistance. This includes 3 face-to-face visits per occurrence per year for emotional concerns and unlimited phone consultations for financial, legal and work-life concerns. </a:t>
            </a:r>
          </a:p>
          <a:p>
            <a:pPr algn="just"/>
            <a:endParaRPr lang="en-US" sz="1400" b="1" dirty="0">
              <a:solidFill>
                <a:srgbClr val="C00000"/>
              </a:solidFill>
              <a:latin typeface="+mj-lt"/>
              <a:cs typeface="Times New Roman" panose="02020603050405020304" pitchFamily="18" charset="0"/>
            </a:endParaRPr>
          </a:p>
          <a:p>
            <a:pPr algn="just"/>
            <a:r>
              <a:rPr lang="en-US" sz="1400" b="1" dirty="0">
                <a:solidFill>
                  <a:srgbClr val="014067"/>
                </a:solidFill>
                <a:latin typeface="+mj-lt"/>
                <a:cs typeface="Times New Roman" panose="02020603050405020304" pitchFamily="18" charset="0"/>
              </a:rPr>
              <a:t>BENEFICIARY ASSIST COUNSELING SERVICES</a:t>
            </a:r>
          </a:p>
          <a:p>
            <a:pPr marL="171450" indent="-171450" algn="just">
              <a:buFont typeface="Arial" panose="020B0604020202020204" pitchFamily="34" charset="0"/>
              <a:buChar char="•"/>
            </a:pPr>
            <a:r>
              <a:rPr lang="en-US" sz="1400" dirty="0">
                <a:latin typeface="+mj-lt"/>
                <a:cs typeface="Times New Roman" panose="02020603050405020304" pitchFamily="18" charset="0"/>
              </a:rPr>
              <a:t>Compassionate expertise to help you, your beneficiaries and immediate family members cope with emotional, financial and legal issues that arise after a loss. Includes unlimited phone contact with professionals as well as five face-to-face sessions for up to one year. </a:t>
            </a:r>
          </a:p>
          <a:p>
            <a:pPr marL="171450" indent="-171450" algn="just">
              <a:buFont typeface="Arial" panose="020B0604020202020204" pitchFamily="34" charset="0"/>
              <a:buChar char="•"/>
            </a:pPr>
            <a:endParaRPr lang="en-US" sz="1400" dirty="0">
              <a:latin typeface="+mj-lt"/>
              <a:cs typeface="Times New Roman" panose="02020603050405020304" pitchFamily="18" charset="0"/>
            </a:endParaRPr>
          </a:p>
          <a:p>
            <a:pPr algn="just"/>
            <a:r>
              <a:rPr lang="en-US" sz="1400" b="1" dirty="0">
                <a:solidFill>
                  <a:srgbClr val="014067"/>
                </a:solidFill>
                <a:latin typeface="+mj-lt"/>
                <a:cs typeface="Times New Roman" panose="02020603050405020304" pitchFamily="18" charset="0"/>
              </a:rPr>
              <a:t>ESTATE GUIDANCE WILL SERVICES</a:t>
            </a:r>
          </a:p>
          <a:p>
            <a:pPr marL="171450" indent="-171450" algn="just">
              <a:buFont typeface="Arial" panose="020B0604020202020204" pitchFamily="34" charset="0"/>
              <a:buChar char="•"/>
            </a:pPr>
            <a:r>
              <a:rPr lang="en-US" sz="1400" dirty="0">
                <a:latin typeface="+mj-lt"/>
                <a:cs typeface="Times New Roman" panose="02020603050405020304" pitchFamily="18" charset="0"/>
              </a:rPr>
              <a:t>Helps Protect your family’s future by creating a customized and legally binding online will. Online support is also available from licenses attorneys, if needed. </a:t>
            </a:r>
          </a:p>
          <a:p>
            <a:pPr algn="just"/>
            <a:endParaRPr lang="en-US" sz="1400" dirty="0">
              <a:latin typeface="+mj-lt"/>
              <a:cs typeface="Times New Roman" panose="02020603050405020304" pitchFamily="18" charset="0"/>
            </a:endParaRPr>
          </a:p>
          <a:p>
            <a:pPr algn="just"/>
            <a:r>
              <a:rPr lang="en-US" sz="1400" b="1" dirty="0">
                <a:solidFill>
                  <a:srgbClr val="014067"/>
                </a:solidFill>
                <a:latin typeface="+mj-lt"/>
                <a:cs typeface="Times New Roman" panose="02020603050405020304" pitchFamily="18" charset="0"/>
              </a:rPr>
              <a:t>HEALTH CHAMPION </a:t>
            </a:r>
          </a:p>
          <a:p>
            <a:pPr marL="171450" indent="-171450" algn="just">
              <a:buFont typeface="Arial" panose="020B0604020202020204" pitchFamily="34" charset="0"/>
              <a:buChar char="•"/>
            </a:pPr>
            <a:r>
              <a:rPr lang="en-US" sz="1400" dirty="0">
                <a:latin typeface="+mj-lt"/>
                <a:cs typeface="Times New Roman" panose="02020603050405020304" pitchFamily="18" charset="0"/>
              </a:rPr>
              <a:t>Offers unlimited access to benefit specialist and nurses for administrative and clinical support to address medical care and insurance claims concerns if you’re enrolled in our life plan. Services include claims and billing support, explanation of benefits, cost estimates and fee negotiation, information related to conditions and available treatments and support to help prepare fore medical visits. </a:t>
            </a:r>
          </a:p>
          <a:p>
            <a:pPr algn="just"/>
            <a:endParaRPr lang="en-US" sz="1400" dirty="0">
              <a:latin typeface="+mj-lt"/>
              <a:cs typeface="Times New Roman" panose="02020603050405020304" pitchFamily="18" charset="0"/>
            </a:endParaRPr>
          </a:p>
          <a:p>
            <a:pPr algn="just"/>
            <a:r>
              <a:rPr lang="en-US" sz="1400" b="1" dirty="0">
                <a:solidFill>
                  <a:srgbClr val="014067"/>
                </a:solidFill>
                <a:latin typeface="+mj-lt"/>
                <a:cs typeface="Times New Roman" panose="02020603050405020304" pitchFamily="18" charset="0"/>
              </a:rPr>
              <a:t>FUNERAL CONCIERGE SERVICES</a:t>
            </a:r>
          </a:p>
          <a:p>
            <a:pPr marL="171450" indent="-171450" algn="just">
              <a:buFont typeface="Arial" panose="020B0604020202020204" pitchFamily="34" charset="0"/>
              <a:buChar char="•"/>
            </a:pPr>
            <a:r>
              <a:rPr lang="en-US" sz="1400" dirty="0">
                <a:latin typeface="+mj-lt"/>
                <a:cs typeface="Times New Roman" panose="02020603050405020304" pitchFamily="18" charset="0"/>
              </a:rPr>
              <a:t>Provides a suite of online tools to guide you through key decisions before a loss, including help comparing funeral-related costs. After a loss, this service includes family advocacy and professional negotiation of funeral prices with local providers often resulting in significant financial savings. In addition, Express Pay is a service that delivers proceeds in as little as 48 hours, allowing beneficiaries to use proceeds immediately for funeral expenses. </a:t>
            </a:r>
          </a:p>
          <a:p>
            <a:pPr marL="171450" indent="-171450"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038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68194-C41C-AE37-2460-26F03E28EA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F02326C-9946-46C2-8C3B-BCA1415E1B3B}"/>
              </a:ext>
            </a:extLst>
          </p:cNvPr>
          <p:cNvSpPr>
            <a:spLocks noGrp="1"/>
          </p:cNvSpPr>
          <p:nvPr>
            <p:ph type="body" sz="quarter" idx="11"/>
          </p:nvPr>
        </p:nvSpPr>
        <p:spPr>
          <a:xfrm>
            <a:off x="363632" y="1218974"/>
            <a:ext cx="8400311" cy="5041537"/>
          </a:xfrm>
        </p:spPr>
        <p:txBody>
          <a:bodyPr/>
          <a:lstStyle/>
          <a:p>
            <a:pPr algn="just">
              <a:spcBef>
                <a:spcPts val="600"/>
              </a:spcBef>
            </a:pPr>
            <a:r>
              <a:rPr lang="en-US" dirty="0">
                <a:solidFill>
                  <a:srgbClr val="363947"/>
                </a:solidFill>
              </a:rPr>
              <a:t>Open enrollment ends August 22</a:t>
            </a:r>
          </a:p>
          <a:p>
            <a:pPr algn="just">
              <a:spcBef>
                <a:spcPts val="600"/>
              </a:spcBef>
            </a:pPr>
            <a:r>
              <a:rPr lang="en-US" sz="1800" dirty="0">
                <a:solidFill>
                  <a:srgbClr val="363947"/>
                </a:solidFill>
              </a:rPr>
              <a:t>Log into Proliant to ensure benefits ro</a:t>
            </a:r>
            <a:r>
              <a:rPr lang="en-US" dirty="0">
                <a:solidFill>
                  <a:srgbClr val="363947"/>
                </a:solidFill>
              </a:rPr>
              <a:t>lled over or to make changes</a:t>
            </a:r>
          </a:p>
          <a:p>
            <a:pPr algn="just">
              <a:spcBef>
                <a:spcPts val="600"/>
              </a:spcBef>
            </a:pPr>
            <a:r>
              <a:rPr lang="en-US" dirty="0">
                <a:solidFill>
                  <a:srgbClr val="363947"/>
                </a:solidFill>
              </a:rPr>
              <a:t>To continue contributing to HSA or FSA, please select contribution amount (current election amount will not roll over)</a:t>
            </a:r>
            <a:endParaRPr lang="en-US" sz="1800" dirty="0">
              <a:solidFill>
                <a:srgbClr val="363947"/>
              </a:solidFill>
            </a:endParaRPr>
          </a:p>
        </p:txBody>
      </p:sp>
      <p:sp>
        <p:nvSpPr>
          <p:cNvPr id="6" name="Rectangle 5">
            <a:extLst>
              <a:ext uri="{FF2B5EF4-FFF2-40B4-BE49-F238E27FC236}">
                <a16:creationId xmlns:a16="http://schemas.microsoft.com/office/drawing/2014/main" id="{EB34E410-AF0D-BC89-6533-EDDBED10BA24}"/>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2E9E4B04-3762-F3DD-AE65-5C0E06FFCC9C}"/>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Reminder</a:t>
            </a:r>
          </a:p>
        </p:txBody>
      </p:sp>
      <p:sp>
        <p:nvSpPr>
          <p:cNvPr id="8" name="Rectangle 7">
            <a:extLst>
              <a:ext uri="{FF2B5EF4-FFF2-40B4-BE49-F238E27FC236}">
                <a16:creationId xmlns:a16="http://schemas.microsoft.com/office/drawing/2014/main" id="{D01DDF36-258E-B9BB-5857-A949F452FBE1}"/>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244761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1E14-0E37-F7FF-93CD-D8F9CE374C0D}"/>
              </a:ext>
            </a:extLst>
          </p:cNvPr>
          <p:cNvSpPr>
            <a:spLocks noGrp="1"/>
          </p:cNvSpPr>
          <p:nvPr>
            <p:ph type="title"/>
          </p:nvPr>
        </p:nvSpPr>
        <p:spPr>
          <a:xfrm>
            <a:off x="525267" y="1219200"/>
            <a:ext cx="8093465" cy="3352800"/>
          </a:xfrm>
        </p:spPr>
        <p:txBody>
          <a:bodyPr anchor="ctr">
            <a:normAutofit/>
          </a:bodyPr>
          <a:lstStyle/>
          <a:p>
            <a:r>
              <a:rPr lang="en-US" sz="1600">
                <a:solidFill>
                  <a:srgbClr val="363947"/>
                </a:solidFill>
                <a:latin typeface="+mn-lt"/>
                <a:cs typeface="Arial" panose="020B0604020202020204" pitchFamily="34" charset="0"/>
              </a:rPr>
              <a:t>This is not a contract or policy.  This outline of coverage is only a summary of benefits.  If there are any differences between this presentation and the group policies, the provisions in the group policies will govern.</a:t>
            </a:r>
            <a:br>
              <a:rPr lang="en-US" sz="1600">
                <a:solidFill>
                  <a:srgbClr val="363947"/>
                </a:solidFill>
                <a:latin typeface="+mn-lt"/>
                <a:cs typeface="Arial" panose="020B0604020202020204" pitchFamily="34" charset="0"/>
              </a:rPr>
            </a:br>
            <a:r>
              <a:rPr lang="en-US" sz="1600">
                <a:solidFill>
                  <a:srgbClr val="363947"/>
                </a:solidFill>
                <a:latin typeface="+mn-lt"/>
                <a:cs typeface="Arial" panose="020B0604020202020204" pitchFamily="34" charset="0"/>
              </a:rPr>
              <a:t/>
            </a:r>
            <a:br>
              <a:rPr lang="en-US" sz="1600">
                <a:solidFill>
                  <a:srgbClr val="363947"/>
                </a:solidFill>
                <a:latin typeface="+mn-lt"/>
                <a:cs typeface="Arial" panose="020B0604020202020204" pitchFamily="34" charset="0"/>
              </a:rPr>
            </a:br>
            <a:r>
              <a:rPr lang="en-US" sz="1600">
                <a:solidFill>
                  <a:srgbClr val="363947"/>
                </a:solidFill>
                <a:latin typeface="+mn-lt"/>
                <a:cs typeface="Arial" panose="020B0604020202020204" pitchFamily="34" charset="0"/>
              </a:rPr>
              <a:t>Always refer to the carrier documents for additional limitations &amp; exclusions. </a:t>
            </a:r>
            <a:br>
              <a:rPr lang="en-US" sz="1600">
                <a:solidFill>
                  <a:srgbClr val="363947"/>
                </a:solidFill>
                <a:latin typeface="+mn-lt"/>
                <a:cs typeface="Arial" panose="020B0604020202020204" pitchFamily="34" charset="0"/>
              </a:rPr>
            </a:br>
            <a:endParaRPr lang="en-US" sz="1600">
              <a:solidFill>
                <a:srgbClr val="363947"/>
              </a:solidFill>
              <a:latin typeface="+mn-lt"/>
              <a:cs typeface="Arial" panose="020B0604020202020204" pitchFamily="34" charset="0"/>
            </a:endParaRPr>
          </a:p>
        </p:txBody>
      </p:sp>
      <p:pic>
        <p:nvPicPr>
          <p:cNvPr id="3" name="Picture 10">
            <a:extLst>
              <a:ext uri="{FF2B5EF4-FFF2-40B4-BE49-F238E27FC236}">
                <a16:creationId xmlns:a16="http://schemas.microsoft.com/office/drawing/2014/main" id="{F4651376-22C7-CBAF-4893-52710ABA93E4}"/>
              </a:ext>
            </a:extLst>
          </p:cNvPr>
          <p:cNvPicPr>
            <a:picLocks noChangeAspect="1"/>
          </p:cNvPicPr>
          <p:nvPr/>
        </p:nvPicPr>
        <p:blipFill rotWithShape="1">
          <a:blip r:embed="rId2"/>
          <a:srcRect t="19475" b="17185"/>
          <a:stretch/>
        </p:blipFill>
        <p:spPr>
          <a:xfrm>
            <a:off x="6448925" y="0"/>
            <a:ext cx="2378559" cy="1253666"/>
          </a:xfrm>
          <a:prstGeom prst="rect">
            <a:avLst/>
          </a:prstGeom>
        </p:spPr>
      </p:pic>
    </p:spTree>
    <p:extLst>
      <p:ext uri="{BB962C8B-B14F-4D97-AF65-F5344CB8AC3E}">
        <p14:creationId xmlns:p14="http://schemas.microsoft.com/office/powerpoint/2010/main" val="273560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BBC629-F1D6-4070-AE7B-20D377CC03AC}"/>
              </a:ext>
            </a:extLst>
          </p:cNvPr>
          <p:cNvSpPr>
            <a:spLocks noGrp="1"/>
          </p:cNvSpPr>
          <p:nvPr>
            <p:ph type="body" sz="quarter" idx="11"/>
          </p:nvPr>
        </p:nvSpPr>
        <p:spPr>
          <a:xfrm>
            <a:off x="268243" y="1009504"/>
            <a:ext cx="8591089" cy="5460478"/>
          </a:xfrm>
        </p:spPr>
        <p:txBody>
          <a:bodyPr/>
          <a:lstStyle/>
          <a:p>
            <a:pPr>
              <a:spcBef>
                <a:spcPts val="0"/>
              </a:spcBef>
            </a:pPr>
            <a:r>
              <a:rPr lang="en-US" kern="0" dirty="0">
                <a:solidFill>
                  <a:srgbClr val="363947"/>
                </a:solidFill>
                <a:ea typeface="ＭＳ Ｐゴシック" charset="-128"/>
              </a:rPr>
              <a:t>Medical </a:t>
            </a:r>
          </a:p>
          <a:p>
            <a:pPr lvl="1">
              <a:spcBef>
                <a:spcPts val="0"/>
              </a:spcBef>
              <a:buFont typeface="Arial" panose="020B0604020202020204" pitchFamily="34" charset="0"/>
              <a:buChar char="•"/>
            </a:pPr>
            <a:r>
              <a:rPr lang="en-US" sz="1800" kern="0" dirty="0">
                <a:solidFill>
                  <a:srgbClr val="363947"/>
                </a:solidFill>
                <a:ea typeface="ＭＳ Ｐゴシック" charset="-128"/>
              </a:rPr>
              <a:t>Great news, no plan or cost changes!</a:t>
            </a:r>
          </a:p>
          <a:p>
            <a:pPr lvl="1">
              <a:spcBef>
                <a:spcPts val="0"/>
              </a:spcBef>
              <a:buFont typeface="Arial" panose="020B0604020202020204" pitchFamily="34" charset="0"/>
              <a:buChar char="•"/>
            </a:pPr>
            <a:r>
              <a:rPr lang="en-US" sz="1800" kern="0" dirty="0">
                <a:solidFill>
                  <a:srgbClr val="363947"/>
                </a:solidFill>
                <a:ea typeface="ＭＳ Ｐゴシック" charset="-128"/>
              </a:rPr>
              <a:t>Anthem is moving to digital ID cards and EOBs – if you would like to receive physical copy, you’ll be able to request ID card and turn on paper EOBs within your member portal</a:t>
            </a:r>
          </a:p>
          <a:p>
            <a:pPr lvl="1">
              <a:spcBef>
                <a:spcPts val="0"/>
              </a:spcBef>
              <a:buFont typeface="Arial" panose="020B0604020202020204" pitchFamily="34" charset="0"/>
              <a:buChar char="•"/>
            </a:pPr>
            <a:r>
              <a:rPr lang="en-US" sz="1800" kern="0" dirty="0">
                <a:solidFill>
                  <a:srgbClr val="363947"/>
                </a:solidFill>
                <a:ea typeface="ＭＳ Ｐゴシック" charset="-128"/>
              </a:rPr>
              <a:t>Sword Health now available to members and at no cost – access to virtual physical therapy </a:t>
            </a:r>
          </a:p>
          <a:p>
            <a:pPr>
              <a:spcBef>
                <a:spcPts val="0"/>
              </a:spcBef>
            </a:pPr>
            <a:r>
              <a:rPr lang="en-US" kern="0" dirty="0">
                <a:solidFill>
                  <a:srgbClr val="363947"/>
                </a:solidFill>
                <a:ea typeface="ＭＳ Ｐゴシック" charset="-128"/>
              </a:rPr>
              <a:t>Dental</a:t>
            </a:r>
          </a:p>
          <a:p>
            <a:pPr lvl="1">
              <a:spcBef>
                <a:spcPts val="0"/>
              </a:spcBef>
              <a:buFont typeface="Arial" panose="020B0604020202020204" pitchFamily="34" charset="0"/>
              <a:buChar char="•"/>
            </a:pPr>
            <a:r>
              <a:rPr lang="en-US" sz="1800" kern="0" dirty="0">
                <a:solidFill>
                  <a:srgbClr val="363947"/>
                </a:solidFill>
                <a:ea typeface="ＭＳ Ｐゴシック" charset="-128"/>
              </a:rPr>
              <a:t>Enhancement to High Plan maximum ($1,500)</a:t>
            </a:r>
          </a:p>
          <a:p>
            <a:pPr lvl="1">
              <a:spcBef>
                <a:spcPts val="0"/>
              </a:spcBef>
              <a:buFont typeface="Arial" panose="020B0604020202020204" pitchFamily="34" charset="0"/>
              <a:buChar char="•"/>
            </a:pPr>
            <a:r>
              <a:rPr lang="en-US" sz="1800" kern="0" dirty="0">
                <a:solidFill>
                  <a:srgbClr val="363947"/>
                </a:solidFill>
                <a:ea typeface="ＭＳ Ｐゴシック" charset="-128"/>
              </a:rPr>
              <a:t>Less than $3 increase per pay period</a:t>
            </a:r>
            <a:endParaRPr lang="en-US" kern="0" dirty="0">
              <a:solidFill>
                <a:srgbClr val="363947"/>
              </a:solidFill>
              <a:ea typeface="ＭＳ Ｐゴシック" charset="-128"/>
            </a:endParaRPr>
          </a:p>
          <a:p>
            <a:pPr>
              <a:spcBef>
                <a:spcPts val="0"/>
              </a:spcBef>
            </a:pPr>
            <a:r>
              <a:rPr lang="en-US" kern="0" dirty="0">
                <a:solidFill>
                  <a:srgbClr val="363947"/>
                </a:solidFill>
                <a:ea typeface="ＭＳ Ｐゴシック" charset="-128"/>
              </a:rPr>
              <a:t>HSA/FSA – 2025 contribution limits</a:t>
            </a:r>
          </a:p>
          <a:p>
            <a:pPr>
              <a:spcBef>
                <a:spcPts val="0"/>
              </a:spcBef>
            </a:pPr>
            <a:r>
              <a:rPr lang="en-US" kern="0" dirty="0">
                <a:solidFill>
                  <a:srgbClr val="363947"/>
                </a:solidFill>
                <a:ea typeface="ＭＳ Ｐゴシック" charset="-128"/>
              </a:rPr>
              <a:t>No other changes to benefit package offered</a:t>
            </a:r>
            <a:endParaRPr lang="en-US" kern="0" dirty="0">
              <a:solidFill>
                <a:srgbClr val="363947"/>
              </a:solidFill>
              <a:highlight>
                <a:srgbClr val="FFFF00"/>
              </a:highlight>
              <a:ea typeface="ＭＳ Ｐゴシック" charset="-128"/>
            </a:endParaRPr>
          </a:p>
          <a:p>
            <a:pPr>
              <a:spcBef>
                <a:spcPts val="0"/>
              </a:spcBef>
            </a:pPr>
            <a:r>
              <a:rPr lang="en-US" kern="0" dirty="0">
                <a:solidFill>
                  <a:srgbClr val="363947"/>
                </a:solidFill>
                <a:ea typeface="ＭＳ Ｐゴシック" charset="-128"/>
              </a:rPr>
              <a:t>Scan QR Code for digital Benefits Guide</a:t>
            </a:r>
          </a:p>
          <a:p>
            <a:pPr lvl="1">
              <a:spcBef>
                <a:spcPts val="0"/>
              </a:spcBef>
            </a:pPr>
            <a:endParaRPr lang="en-US" sz="2000" kern="0" dirty="0">
              <a:solidFill>
                <a:srgbClr val="363947"/>
              </a:solidFill>
              <a:ea typeface="ＭＳ Ｐゴシック" charset="-128"/>
            </a:endParaRPr>
          </a:p>
          <a:p>
            <a:pPr marL="0" lvl="1" indent="0">
              <a:spcBef>
                <a:spcPts val="0"/>
              </a:spcBef>
              <a:buNone/>
            </a:pPr>
            <a:endParaRPr lang="en-US" sz="1800" b="1" dirty="0">
              <a:solidFill>
                <a:srgbClr val="363947"/>
              </a:solidFill>
            </a:endParaRPr>
          </a:p>
        </p:txBody>
      </p:sp>
      <p:sp>
        <p:nvSpPr>
          <p:cNvPr id="6" name="Rectangle 5">
            <a:extLst>
              <a:ext uri="{FF2B5EF4-FFF2-40B4-BE49-F238E27FC236}">
                <a16:creationId xmlns:a16="http://schemas.microsoft.com/office/drawing/2014/main" id="{09F60590-0B68-1EC9-9B01-D6059BA7D3BA}"/>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B2C312FA-9FAF-532F-2628-5F848434822F}"/>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mj-lt"/>
              </a:rPr>
              <a:t>What’s Changing for 2025?</a:t>
            </a:r>
          </a:p>
        </p:txBody>
      </p:sp>
      <p:sp>
        <p:nvSpPr>
          <p:cNvPr id="8" name="Rectangle 7">
            <a:extLst>
              <a:ext uri="{FF2B5EF4-FFF2-40B4-BE49-F238E27FC236}">
                <a16:creationId xmlns:a16="http://schemas.microsoft.com/office/drawing/2014/main" id="{FCB61E5B-C05E-CE91-8172-0FB80BCD8459}"/>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pic>
        <p:nvPicPr>
          <p:cNvPr id="2" name="Picture 2" descr="flipbook QR Code">
            <a:hlinkClick r:id="rId3"/>
            <a:extLst>
              <a:ext uri="{FF2B5EF4-FFF2-40B4-BE49-F238E27FC236}">
                <a16:creationId xmlns:a16="http://schemas.microsoft.com/office/drawing/2014/main" id="{6F4B8834-C0C6-C27A-5A61-EDF3E4B2C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47" y="4673144"/>
            <a:ext cx="1935441" cy="193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9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A1B1AB9-9030-8789-81E6-C5F94C21F115}"/>
              </a:ext>
            </a:extLst>
          </p:cNvPr>
          <p:cNvSpPr/>
          <p:nvPr/>
        </p:nvSpPr>
        <p:spPr>
          <a:xfrm>
            <a:off x="6652603" y="2626503"/>
            <a:ext cx="2408956" cy="2463799"/>
          </a:xfrm>
          <a:prstGeom prst="rect">
            <a:avLst/>
          </a:prstGeom>
          <a:solidFill>
            <a:srgbClr val="C9D8E0">
              <a:alpha val="60000"/>
            </a:srgbClr>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9" name="TextBox 8">
            <a:extLst>
              <a:ext uri="{FF2B5EF4-FFF2-40B4-BE49-F238E27FC236}">
                <a16:creationId xmlns:a16="http://schemas.microsoft.com/office/drawing/2014/main" id="{AD995E2D-A6B2-C15F-DBAB-64EE8FCE479D}"/>
              </a:ext>
            </a:extLst>
          </p:cNvPr>
          <p:cNvSpPr txBox="1"/>
          <p:nvPr/>
        </p:nvSpPr>
        <p:spPr>
          <a:xfrm>
            <a:off x="6652603" y="1131399"/>
            <a:ext cx="2408956" cy="4121128"/>
          </a:xfrm>
          <a:prstGeom prst="rect">
            <a:avLst/>
          </a:prstGeom>
          <a:noFill/>
        </p:spPr>
        <p:txBody>
          <a:bodyPr wrap="square">
            <a:spAutoFit/>
          </a:bodyPr>
          <a:lstStyle/>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r>
              <a:rPr lang="en-US" sz="1200" dirty="0">
                <a:solidFill>
                  <a:srgbClr val="363947"/>
                </a:solidFill>
              </a:rPr>
              <a:t>Your spouse is only eligible to be enrolled on the health plan if they are not offered coverage by their employer. (annual Spousal Declaration Form)</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endParaRPr lang="en-US" sz="1200" dirty="0">
              <a:solidFill>
                <a:srgbClr val="363947"/>
              </a:solidFill>
            </a:endParaRPr>
          </a:p>
          <a:p>
            <a:pPr marR="0" lvl="0" algn="l" defTabSz="914400" rtl="0" eaLnBrk="0" fontAlgn="base" latinLnBrk="0" hangingPunct="0">
              <a:lnSpc>
                <a:spcPct val="100000"/>
              </a:lnSpc>
              <a:spcBef>
                <a:spcPct val="20000"/>
              </a:spcBef>
              <a:spcAft>
                <a:spcPct val="0"/>
              </a:spcAft>
              <a:buClr>
                <a:srgbClr val="245182"/>
              </a:buClr>
              <a:buSzTx/>
              <a:tabLst/>
              <a:defRPr/>
            </a:pPr>
            <a:endParaRPr lang="en-US" sz="400" dirty="0">
              <a:solidFill>
                <a:srgbClr val="363947"/>
              </a:solidFill>
            </a:endParaRPr>
          </a:p>
          <a:p>
            <a:pPr marL="0" lvl="1">
              <a:spcBef>
                <a:spcPts val="600"/>
              </a:spcBef>
            </a:pPr>
            <a:endParaRPr lang="en-US" sz="300" b="1" dirty="0">
              <a:solidFill>
                <a:srgbClr val="363947"/>
              </a:solidFill>
            </a:endParaRPr>
          </a:p>
          <a:p>
            <a:pPr marL="0" lvl="1">
              <a:spcBef>
                <a:spcPts val="600"/>
              </a:spcBef>
            </a:pPr>
            <a:r>
              <a:rPr lang="en-US" sz="1200" b="1" dirty="0">
                <a:solidFill>
                  <a:srgbClr val="363947"/>
                </a:solidFill>
              </a:rPr>
              <a:t>Need help comparing plans? </a:t>
            </a:r>
          </a:p>
          <a:p>
            <a:pPr marL="171450" lvl="1" indent="-171450">
              <a:spcBef>
                <a:spcPts val="600"/>
              </a:spcBef>
              <a:buFont typeface="Arial" panose="020B0604020202020204" pitchFamily="34" charset="0"/>
              <a:buChar char="•"/>
            </a:pPr>
            <a:r>
              <a:rPr lang="en-US" sz="1200" dirty="0">
                <a:solidFill>
                  <a:srgbClr val="363947"/>
                </a:solidFill>
              </a:rPr>
              <a:t>Health Plan Assist </a:t>
            </a:r>
            <a:r>
              <a:rPr lang="en-US" altLang="en-US" sz="1200" dirty="0">
                <a:solidFill>
                  <a:srgbClr val="363947"/>
                </a:solidFill>
              </a:rPr>
              <a:t>helps you compare the plan offerings, estimating costs and premium responsibility and recommends HSA/FSA contribution amounts. </a:t>
            </a:r>
          </a:p>
          <a:p>
            <a:pPr marL="171450" lvl="1" indent="-171450">
              <a:buFont typeface="Arial" panose="020B0604020202020204" pitchFamily="34" charset="0"/>
              <a:buChar char="•"/>
            </a:pPr>
            <a:r>
              <a:rPr lang="en-US" altLang="en-US" sz="1200" dirty="0">
                <a:solidFill>
                  <a:srgbClr val="363947"/>
                </a:solidFill>
              </a:rPr>
              <a:t>Free tool!</a:t>
            </a:r>
          </a:p>
          <a:p>
            <a:pPr marL="0" lvl="1"/>
            <a:endParaRPr lang="en-US" altLang="en-US" sz="1100" dirty="0">
              <a:solidFill>
                <a:srgbClr val="363947"/>
              </a:solidFill>
            </a:endParaRPr>
          </a:p>
          <a:p>
            <a:pPr marL="0" lvl="1" algn="ctr"/>
            <a:r>
              <a:rPr lang="en-US" altLang="en-US" sz="1200" b="1" dirty="0">
                <a:solidFill>
                  <a:srgbClr val="363947"/>
                </a:solidFill>
                <a:hlinkClick r:id="rId3"/>
              </a:rPr>
              <a:t>www.healthplanassist.com</a:t>
            </a:r>
            <a:r>
              <a:rPr lang="en-US" altLang="en-US" sz="1200" b="1" dirty="0">
                <a:solidFill>
                  <a:srgbClr val="363947"/>
                </a:solidFill>
              </a:rPr>
              <a:t> </a:t>
            </a:r>
          </a:p>
          <a:p>
            <a:pPr marL="0" lvl="1" algn="ctr"/>
            <a:r>
              <a:rPr lang="en-US" altLang="en-US" sz="1200" b="1" dirty="0">
                <a:solidFill>
                  <a:srgbClr val="363947"/>
                </a:solidFill>
              </a:rPr>
              <a:t>Access Code: VLH</a:t>
            </a:r>
          </a:p>
          <a:p>
            <a:pPr marL="171450" marR="0" lvl="0" indent="-171450" algn="l" defTabSz="914400" rtl="0" eaLnBrk="0" fontAlgn="base" latinLnBrk="0" hangingPunct="0">
              <a:lnSpc>
                <a:spcPct val="100000"/>
              </a:lnSpc>
              <a:spcBef>
                <a:spcPct val="20000"/>
              </a:spcBef>
              <a:spcAft>
                <a:spcPct val="0"/>
              </a:spcAft>
              <a:buClr>
                <a:srgbClr val="245182"/>
              </a:buClr>
              <a:buSzTx/>
              <a:buFont typeface="Arial" panose="020B0604020202020204" pitchFamily="34" charset="0"/>
              <a:buChar char="•"/>
              <a:tabLst/>
              <a:defRPr/>
            </a:pPr>
            <a:endParaRPr lang="en-US" dirty="0">
              <a:solidFill>
                <a:srgbClr val="363947"/>
              </a:solidFill>
            </a:endParaRPr>
          </a:p>
        </p:txBody>
      </p:sp>
      <p:sp>
        <p:nvSpPr>
          <p:cNvPr id="7" name="Rectangle 6">
            <a:extLst>
              <a:ext uri="{FF2B5EF4-FFF2-40B4-BE49-F238E27FC236}">
                <a16:creationId xmlns:a16="http://schemas.microsoft.com/office/drawing/2014/main" id="{76F534F7-AB3D-8A24-A637-4DFAD221CF0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Medical Plan</a:t>
            </a:r>
          </a:p>
        </p:txBody>
      </p:sp>
      <p:sp>
        <p:nvSpPr>
          <p:cNvPr id="8" name="Rectangle 7">
            <a:extLst>
              <a:ext uri="{FF2B5EF4-FFF2-40B4-BE49-F238E27FC236}">
                <a16:creationId xmlns:a16="http://schemas.microsoft.com/office/drawing/2014/main" id="{DCADA3CD-CD72-2EA7-5066-F17715D03DCB}"/>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graphicFrame>
        <p:nvGraphicFramePr>
          <p:cNvPr id="3" name="Table 2">
            <a:extLst>
              <a:ext uri="{FF2B5EF4-FFF2-40B4-BE49-F238E27FC236}">
                <a16:creationId xmlns:a16="http://schemas.microsoft.com/office/drawing/2014/main" id="{F5EE7580-5A97-4A3C-493B-82CBC2512B37}"/>
              </a:ext>
            </a:extLst>
          </p:cNvPr>
          <p:cNvGraphicFramePr>
            <a:graphicFrameLocks noGrp="1"/>
          </p:cNvGraphicFramePr>
          <p:nvPr>
            <p:extLst>
              <p:ext uri="{D42A27DB-BD31-4B8C-83A1-F6EECF244321}">
                <p14:modId xmlns:p14="http://schemas.microsoft.com/office/powerpoint/2010/main" val="1835577680"/>
              </p:ext>
            </p:extLst>
          </p:nvPr>
        </p:nvGraphicFramePr>
        <p:xfrm>
          <a:off x="106734" y="927146"/>
          <a:ext cx="6436941" cy="5560073"/>
        </p:xfrm>
        <a:graphic>
          <a:graphicData uri="http://schemas.openxmlformats.org/drawingml/2006/table">
            <a:tbl>
              <a:tblPr/>
              <a:tblGrid>
                <a:gridCol w="2203083">
                  <a:extLst>
                    <a:ext uri="{9D8B030D-6E8A-4147-A177-3AD203B41FA5}">
                      <a16:colId xmlns:a16="http://schemas.microsoft.com/office/drawing/2014/main" val="2107779739"/>
                    </a:ext>
                  </a:extLst>
                </a:gridCol>
                <a:gridCol w="2067698">
                  <a:extLst>
                    <a:ext uri="{9D8B030D-6E8A-4147-A177-3AD203B41FA5}">
                      <a16:colId xmlns:a16="http://schemas.microsoft.com/office/drawing/2014/main" val="3897599143"/>
                    </a:ext>
                  </a:extLst>
                </a:gridCol>
                <a:gridCol w="2166160">
                  <a:extLst>
                    <a:ext uri="{9D8B030D-6E8A-4147-A177-3AD203B41FA5}">
                      <a16:colId xmlns:a16="http://schemas.microsoft.com/office/drawing/2014/main" val="2421040283"/>
                    </a:ext>
                  </a:extLst>
                </a:gridCol>
              </a:tblGrid>
              <a:tr h="156505">
                <a:tc>
                  <a:txBody>
                    <a:bodyPr/>
                    <a:lstStyle/>
                    <a:p>
                      <a:pPr algn="l" fontAlgn="ctr"/>
                      <a:r>
                        <a:rPr lang="en-US" sz="1200" b="0" i="0" u="none" strike="noStrike">
                          <a:solidFill>
                            <a:srgbClr val="000000"/>
                          </a:solidFill>
                          <a:effectLst/>
                          <a:highlight>
                            <a:srgbClr val="FFFFFF"/>
                          </a:highlight>
                          <a:latin typeface="Calibri" panose="020F0502020204030204" pitchFamily="34" charset="0"/>
                        </a:rPr>
                        <a:t> </a:t>
                      </a:r>
                    </a:p>
                  </a:txBody>
                  <a:tcPr marL="4840" marR="4840" marT="4840" marB="0" anchor="ctr">
                    <a:lnL>
                      <a:noFill/>
                    </a:lnL>
                    <a:lnR>
                      <a:noFill/>
                    </a:lnR>
                    <a:lnT>
                      <a:noFill/>
                    </a:lnT>
                    <a:lnB>
                      <a:noFill/>
                    </a:lnB>
                    <a:solidFill>
                      <a:srgbClr val="FFFFFF"/>
                    </a:solidFill>
                  </a:tcPr>
                </a:tc>
                <a:tc>
                  <a:txBody>
                    <a:bodyPr/>
                    <a:lstStyle/>
                    <a:p>
                      <a:pPr algn="ctr" rtl="0" fontAlgn="ctr"/>
                      <a:r>
                        <a:rPr lang="en-US" sz="1200" b="0" i="0" u="none" strike="noStrike" dirty="0">
                          <a:solidFill>
                            <a:srgbClr val="FFFFFF"/>
                          </a:solidFill>
                          <a:effectLst/>
                          <a:highlight>
                            <a:srgbClr val="333F4F"/>
                          </a:highlight>
                          <a:latin typeface="Calibri" panose="020F0502020204030204" pitchFamily="34" charset="0"/>
                        </a:rPr>
                        <a:t>25 / 500 / 20% / 4000</a:t>
                      </a:r>
                    </a:p>
                  </a:txBody>
                  <a:tcPr marL="4840" marR="4840" marT="4840" marB="0" anchor="ctr">
                    <a:lnL>
                      <a:noFill/>
                    </a:lnL>
                    <a:lnR>
                      <a:noFill/>
                    </a:lnR>
                    <a:lnT>
                      <a:noFill/>
                    </a:lnT>
                    <a:lnB>
                      <a:noFill/>
                    </a:lnB>
                    <a:solidFill>
                      <a:srgbClr val="333F4F"/>
                    </a:solidFill>
                  </a:tcPr>
                </a:tc>
                <a:tc>
                  <a:txBody>
                    <a:bodyPr/>
                    <a:lstStyle/>
                    <a:p>
                      <a:pPr algn="ctr" rtl="0" fontAlgn="ctr"/>
                      <a:r>
                        <a:rPr lang="en-US" sz="1200" b="0" i="0" u="none" strike="noStrike">
                          <a:solidFill>
                            <a:srgbClr val="FFFFFF"/>
                          </a:solidFill>
                          <a:effectLst/>
                          <a:highlight>
                            <a:srgbClr val="333F4F"/>
                          </a:highlight>
                          <a:latin typeface="Calibri" panose="020F0502020204030204" pitchFamily="34" charset="0"/>
                        </a:rPr>
                        <a:t>HSA 3300 / 0% / 4500</a:t>
                      </a:r>
                    </a:p>
                  </a:txBody>
                  <a:tcPr marL="4840" marR="4840" marT="4840" marB="0" anchor="ctr">
                    <a:lnL>
                      <a:noFill/>
                    </a:lnL>
                    <a:lnR>
                      <a:noFill/>
                    </a:lnR>
                    <a:lnT>
                      <a:noFill/>
                    </a:lnT>
                    <a:lnB>
                      <a:noFill/>
                    </a:lnB>
                    <a:solidFill>
                      <a:srgbClr val="333F4F"/>
                    </a:solidFill>
                  </a:tcPr>
                </a:tc>
                <a:extLst>
                  <a:ext uri="{0D108BD9-81ED-4DB2-BD59-A6C34878D82A}">
                    <a16:rowId xmlns:a16="http://schemas.microsoft.com/office/drawing/2014/main" val="12923619"/>
                  </a:ext>
                </a:extLst>
              </a:tr>
              <a:tr h="156505">
                <a:tc gridSpan="3">
                  <a:txBody>
                    <a:bodyPr/>
                    <a:lstStyle/>
                    <a:p>
                      <a:pPr algn="l" rtl="0" fontAlgn="ctr"/>
                      <a:r>
                        <a:rPr lang="en-US" sz="1200" b="1" i="0" u="none" strike="noStrike">
                          <a:solidFill>
                            <a:srgbClr val="000000"/>
                          </a:solidFill>
                          <a:effectLst/>
                          <a:highlight>
                            <a:srgbClr val="D8E1F0"/>
                          </a:highlight>
                          <a:latin typeface="Calibri" panose="020F0502020204030204" pitchFamily="34" charset="0"/>
                        </a:rPr>
                        <a:t>In-Network Benefits </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9599501"/>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Embedded Deductible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$500 / $1,000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$3,300 / $6,600</a:t>
                      </a:r>
                    </a:p>
                  </a:txBody>
                  <a:tcPr marL="4840" marR="4840" marT="4840" marB="0" anchor="ctr">
                    <a:lnL>
                      <a:noFill/>
                    </a:lnL>
                    <a:lnR>
                      <a:noFill/>
                    </a:lnR>
                    <a:lnT>
                      <a:noFill/>
                    </a:lnT>
                    <a:lnB>
                      <a:noFill/>
                    </a:lnB>
                    <a:noFill/>
                  </a:tcPr>
                </a:tc>
                <a:extLst>
                  <a:ext uri="{0D108BD9-81ED-4DB2-BD59-A6C34878D82A}">
                    <a16:rowId xmlns:a16="http://schemas.microsoft.com/office/drawing/2014/main" val="3337913620"/>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Coinsurance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0%</a:t>
                      </a:r>
                    </a:p>
                  </a:txBody>
                  <a:tcPr marL="4840" marR="4840" marT="4840" marB="0" anchor="ctr">
                    <a:lnL>
                      <a:noFill/>
                    </a:lnL>
                    <a:lnR>
                      <a:noFill/>
                    </a:lnR>
                    <a:lnT>
                      <a:noFill/>
                    </a:lnT>
                    <a:lnB>
                      <a:noFill/>
                    </a:lnB>
                    <a:noFill/>
                  </a:tcPr>
                </a:tc>
                <a:extLst>
                  <a:ext uri="{0D108BD9-81ED-4DB2-BD59-A6C34878D82A}">
                    <a16:rowId xmlns:a16="http://schemas.microsoft.com/office/drawing/2014/main" val="4074236864"/>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Out-of-Pocket Max.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$4,000 / $8,000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$4,500 / $9,000</a:t>
                      </a:r>
                    </a:p>
                  </a:txBody>
                  <a:tcPr marL="4840" marR="4840" marT="4840" marB="0" anchor="ctr">
                    <a:lnL>
                      <a:noFill/>
                    </a:lnL>
                    <a:lnR>
                      <a:noFill/>
                    </a:lnR>
                    <a:lnT>
                      <a:noFill/>
                    </a:lnT>
                    <a:lnB>
                      <a:noFill/>
                    </a:lnB>
                    <a:noFill/>
                  </a:tcPr>
                </a:tc>
                <a:extLst>
                  <a:ext uri="{0D108BD9-81ED-4DB2-BD59-A6C34878D82A}">
                    <a16:rowId xmlns:a16="http://schemas.microsoft.com/office/drawing/2014/main" val="2937689983"/>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Preventive Care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Covered 100%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100%</a:t>
                      </a:r>
                    </a:p>
                  </a:txBody>
                  <a:tcPr marL="4840" marR="4840" marT="4840" marB="0" anchor="ctr">
                    <a:lnL>
                      <a:noFill/>
                    </a:lnL>
                    <a:lnR>
                      <a:noFill/>
                    </a:lnR>
                    <a:lnT>
                      <a:noFill/>
                    </a:lnT>
                    <a:lnB>
                      <a:noFill/>
                    </a:lnB>
                    <a:noFill/>
                  </a:tcPr>
                </a:tc>
                <a:extLst>
                  <a:ext uri="{0D108BD9-81ED-4DB2-BD59-A6C34878D82A}">
                    <a16:rowId xmlns:a16="http://schemas.microsoft.com/office/drawing/2014/main" val="2408210632"/>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Vision Exam (Child/Adult)</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$0 / $15 copay, 1 per year</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$0 / $15 copay, 1 per year</a:t>
                      </a:r>
                    </a:p>
                  </a:txBody>
                  <a:tcPr marL="4840" marR="4840" marT="4840" marB="0" anchor="ctr">
                    <a:lnL>
                      <a:noFill/>
                    </a:lnL>
                    <a:lnR>
                      <a:noFill/>
                    </a:lnR>
                    <a:lnT>
                      <a:noFill/>
                    </a:lnT>
                    <a:lnB>
                      <a:noFill/>
                    </a:lnB>
                    <a:noFill/>
                  </a:tcPr>
                </a:tc>
                <a:extLst>
                  <a:ext uri="{0D108BD9-81ED-4DB2-BD59-A6C34878D82A}">
                    <a16:rowId xmlns:a16="http://schemas.microsoft.com/office/drawing/2014/main" val="744344228"/>
                  </a:ext>
                </a:extLst>
              </a:tr>
              <a:tr h="0">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Office Visits (PCP/Specialist)</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$25 PCP / $50 SPC</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1838102968"/>
                  </a:ext>
                </a:extLst>
              </a:tr>
              <a:tr h="0">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Urgent Care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$50 copay</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3716420278"/>
                  </a:ext>
                </a:extLst>
              </a:tr>
              <a:tr h="142279">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Emergency Room Services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 after deductible</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563867362"/>
                  </a:ext>
                </a:extLst>
              </a:tr>
              <a:tr h="228879">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Diagnostic Labs/X-rays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 after deductible</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1573981607"/>
                  </a:ext>
                </a:extLst>
              </a:tr>
              <a:tr h="0">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In/Outpatient Hospital Expenses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 after deductible</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1241417516"/>
                  </a:ext>
                </a:extLst>
              </a:tr>
              <a:tr h="455314">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Mental Health &amp; Substance Abuse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 Inpatient: 20% after deductible; </a:t>
                      </a:r>
                      <a:br>
                        <a:rPr lang="en-US" sz="1200" b="0" i="0" u="none" strike="noStrike">
                          <a:solidFill>
                            <a:srgbClr val="3F3F3F"/>
                          </a:solidFill>
                          <a:effectLst/>
                          <a:latin typeface="Calibri" panose="020F0502020204030204" pitchFamily="34" charset="0"/>
                        </a:rPr>
                      </a:br>
                      <a:r>
                        <a:rPr lang="en-US" sz="1200" b="0" i="0" u="none" strike="noStrike">
                          <a:solidFill>
                            <a:srgbClr val="3F3F3F"/>
                          </a:solidFill>
                          <a:effectLst/>
                          <a:latin typeface="Calibri" panose="020F0502020204030204" pitchFamily="34" charset="0"/>
                        </a:rPr>
                        <a:t>Outpatient: $25</a:t>
                      </a:r>
                    </a:p>
                  </a:txBody>
                  <a:tcPr marL="4840" marR="4840" marT="4840" marB="0" anchor="ctr">
                    <a:lnL>
                      <a:noFill/>
                    </a:lnL>
                    <a:lnR>
                      <a:noFill/>
                    </a:lnR>
                    <a:lnT>
                      <a:noFill/>
                    </a:lnT>
                    <a:lnB>
                      <a:noFill/>
                    </a:lnB>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a:solidFill>
                            <a:srgbClr val="3F3F3F"/>
                          </a:solidFill>
                          <a:effectLst/>
                          <a:latin typeface="Calibri" panose="020F0502020204030204" pitchFamily="34" charset="0"/>
                        </a:rPr>
                        <a:t>Covered at 100% after deductible</a:t>
                      </a:r>
                    </a:p>
                  </a:txBody>
                  <a:tcPr marL="4840" marR="4840" marT="4840" marB="0" anchor="ctr">
                    <a:lnL>
                      <a:noFill/>
                    </a:lnL>
                    <a:lnR>
                      <a:noFill/>
                    </a:lnR>
                    <a:lnT>
                      <a:noFill/>
                    </a:lnT>
                    <a:lnB>
                      <a:noFill/>
                    </a:lnB>
                    <a:noFill/>
                  </a:tcPr>
                </a:tc>
                <a:extLst>
                  <a:ext uri="{0D108BD9-81ED-4DB2-BD59-A6C34878D82A}">
                    <a16:rowId xmlns:a16="http://schemas.microsoft.com/office/drawing/2014/main" val="870541068"/>
                  </a:ext>
                </a:extLst>
              </a:tr>
              <a:tr h="156505">
                <a:tc gridSpan="3">
                  <a:txBody>
                    <a:bodyPr/>
                    <a:lstStyle/>
                    <a:p>
                      <a:pPr algn="l" rtl="0" fontAlgn="ctr"/>
                      <a:r>
                        <a:rPr lang="en-US" sz="1200" b="1" i="0" u="none" strike="noStrike">
                          <a:solidFill>
                            <a:srgbClr val="000000"/>
                          </a:solidFill>
                          <a:effectLst/>
                          <a:highlight>
                            <a:srgbClr val="D8E1F0"/>
                          </a:highlight>
                          <a:latin typeface="Calibri" panose="020F0502020204030204" pitchFamily="34" charset="0"/>
                        </a:rPr>
                        <a:t>Prescription Drugs</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5422613"/>
                  </a:ext>
                </a:extLst>
              </a:tr>
              <a:tr h="154603">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Out-of-Pocket Max.</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Combined with Medical</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Combined with medical</a:t>
                      </a:r>
                    </a:p>
                  </a:txBody>
                  <a:tcPr marL="4840" marR="4840" marT="4840" marB="0" anchor="ctr">
                    <a:lnL>
                      <a:noFill/>
                    </a:lnL>
                    <a:lnR>
                      <a:noFill/>
                    </a:lnR>
                    <a:lnT>
                      <a:noFill/>
                    </a:lnT>
                    <a:lnB>
                      <a:noFill/>
                    </a:lnB>
                    <a:noFill/>
                  </a:tcPr>
                </a:tc>
                <a:extLst>
                  <a:ext uri="{0D108BD9-81ED-4DB2-BD59-A6C34878D82A}">
                    <a16:rowId xmlns:a16="http://schemas.microsoft.com/office/drawing/2014/main" val="822764704"/>
                  </a:ext>
                </a:extLst>
              </a:tr>
              <a:tr h="135258">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Retail Pharmacy Copays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dirty="0">
                          <a:solidFill>
                            <a:srgbClr val="3F3F3F"/>
                          </a:solidFill>
                          <a:effectLst/>
                          <a:latin typeface="Calibri" panose="020F0502020204030204" pitchFamily="34" charset="0"/>
                        </a:rPr>
                        <a:t>No deductible</a:t>
                      </a:r>
                      <a:br>
                        <a:rPr lang="en-US" sz="1200" b="0" i="0" u="none" strike="noStrike" dirty="0">
                          <a:solidFill>
                            <a:srgbClr val="3F3F3F"/>
                          </a:solidFill>
                          <a:effectLst/>
                          <a:latin typeface="Calibri" panose="020F0502020204030204" pitchFamily="34" charset="0"/>
                        </a:rPr>
                      </a:br>
                      <a:r>
                        <a:rPr lang="en-US" sz="1200" b="0" i="0" u="none" strike="noStrike" dirty="0">
                          <a:solidFill>
                            <a:srgbClr val="3F3F3F"/>
                          </a:solidFill>
                          <a:effectLst/>
                          <a:latin typeface="Calibri" panose="020F0502020204030204" pitchFamily="34" charset="0"/>
                        </a:rPr>
                        <a:t>$10 / $40 / $70 / 20% up to $300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Copays apply after deductible met</a:t>
                      </a:r>
                      <a:br>
                        <a:rPr lang="en-US" sz="1200" b="0" i="0" u="none" strike="noStrike">
                          <a:solidFill>
                            <a:srgbClr val="3F3F3F"/>
                          </a:solidFill>
                          <a:effectLst/>
                          <a:latin typeface="Calibri" panose="020F0502020204030204" pitchFamily="34" charset="0"/>
                        </a:rPr>
                      </a:br>
                      <a:r>
                        <a:rPr lang="en-US" sz="1200" b="0" i="0" u="none" strike="noStrike">
                          <a:solidFill>
                            <a:srgbClr val="3F3F3F"/>
                          </a:solidFill>
                          <a:effectLst/>
                          <a:latin typeface="Calibri" panose="020F0502020204030204" pitchFamily="34" charset="0"/>
                        </a:rPr>
                        <a:t> $10 / $40 / $70 / 20% to $300</a:t>
                      </a:r>
                    </a:p>
                  </a:txBody>
                  <a:tcPr marL="4840" marR="4840" marT="4840" marB="0" anchor="ctr">
                    <a:lnL>
                      <a:noFill/>
                    </a:lnL>
                    <a:lnR>
                      <a:noFill/>
                    </a:lnR>
                    <a:lnT>
                      <a:noFill/>
                    </a:lnT>
                    <a:lnB>
                      <a:noFill/>
                    </a:lnB>
                    <a:noFill/>
                  </a:tcPr>
                </a:tc>
                <a:extLst>
                  <a:ext uri="{0D108BD9-81ED-4DB2-BD59-A6C34878D82A}">
                    <a16:rowId xmlns:a16="http://schemas.microsoft.com/office/drawing/2014/main" val="2539190342"/>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Mail Order Copays</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$20 / $100 / $175</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$20 / $100 / $175</a:t>
                      </a:r>
                    </a:p>
                  </a:txBody>
                  <a:tcPr marL="4840" marR="4840" marT="4840" marB="0" anchor="ctr">
                    <a:lnL>
                      <a:noFill/>
                    </a:lnL>
                    <a:lnR>
                      <a:noFill/>
                    </a:lnR>
                    <a:lnT>
                      <a:noFill/>
                    </a:lnT>
                    <a:lnB>
                      <a:noFill/>
                    </a:lnB>
                    <a:noFill/>
                  </a:tcPr>
                </a:tc>
                <a:extLst>
                  <a:ext uri="{0D108BD9-81ED-4DB2-BD59-A6C34878D82A}">
                    <a16:rowId xmlns:a16="http://schemas.microsoft.com/office/drawing/2014/main" val="776406105"/>
                  </a:ext>
                </a:extLst>
              </a:tr>
              <a:tr h="156505">
                <a:tc gridSpan="3">
                  <a:txBody>
                    <a:bodyPr/>
                    <a:lstStyle/>
                    <a:p>
                      <a:pPr algn="l" rtl="0" fontAlgn="ctr"/>
                      <a:r>
                        <a:rPr lang="en-US" sz="1200" b="1" i="0" u="none" strike="noStrike" dirty="0">
                          <a:solidFill>
                            <a:srgbClr val="000000"/>
                          </a:solidFill>
                          <a:effectLst/>
                          <a:latin typeface="Calibri" panose="020F0502020204030204" pitchFamily="34" charset="0"/>
                        </a:rPr>
                        <a:t>Out-of-Network Benefits </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8703424"/>
                  </a:ext>
                </a:extLst>
              </a:tr>
              <a:tr h="15650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Deductible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$1,000 / $2,000</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$6,600 / $13,200</a:t>
                      </a:r>
                    </a:p>
                  </a:txBody>
                  <a:tcPr marL="4840" marR="4840" marT="4840" marB="0" anchor="ctr">
                    <a:lnL>
                      <a:noFill/>
                    </a:lnL>
                    <a:lnR>
                      <a:noFill/>
                    </a:lnR>
                    <a:lnT>
                      <a:noFill/>
                    </a:lnT>
                    <a:lnB>
                      <a:noFill/>
                    </a:lnB>
                    <a:noFill/>
                  </a:tcPr>
                </a:tc>
                <a:extLst>
                  <a:ext uri="{0D108BD9-81ED-4DB2-BD59-A6C34878D82A}">
                    <a16:rowId xmlns:a16="http://schemas.microsoft.com/office/drawing/2014/main" val="2457942064"/>
                  </a:ext>
                </a:extLst>
              </a:tr>
              <a:tr h="176123">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Coinsurance</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Anthem 70% / Employee 30%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Anthem 70% / Employee 30%</a:t>
                      </a:r>
                    </a:p>
                  </a:txBody>
                  <a:tcPr marL="4840" marR="4840" marT="4840" marB="0" anchor="ctr">
                    <a:lnL>
                      <a:noFill/>
                    </a:lnL>
                    <a:lnR>
                      <a:noFill/>
                    </a:lnR>
                    <a:lnT>
                      <a:noFill/>
                    </a:lnT>
                    <a:lnB>
                      <a:noFill/>
                    </a:lnB>
                    <a:noFill/>
                  </a:tcPr>
                </a:tc>
                <a:extLst>
                  <a:ext uri="{0D108BD9-81ED-4DB2-BD59-A6C34878D82A}">
                    <a16:rowId xmlns:a16="http://schemas.microsoft.com/office/drawing/2014/main" val="301119221"/>
                  </a:ext>
                </a:extLst>
              </a:tr>
              <a:tr h="92175">
                <a:tc>
                  <a:txBody>
                    <a:bodyPr/>
                    <a:lstStyle/>
                    <a:p>
                      <a:pPr algn="l" rtl="0" fontAlgn="ctr"/>
                      <a:r>
                        <a:rPr lang="en-US" sz="1200" b="0" i="0" u="none" strike="noStrike">
                          <a:solidFill>
                            <a:srgbClr val="3F3F3F"/>
                          </a:solidFill>
                          <a:effectLst/>
                          <a:highlight>
                            <a:srgbClr val="FCFBF9"/>
                          </a:highlight>
                          <a:latin typeface="Calibri" panose="020F0502020204030204" pitchFamily="34" charset="0"/>
                        </a:rPr>
                        <a:t>Out-of-Pocket Maximum (Ind/Fam)</a:t>
                      </a:r>
                    </a:p>
                  </a:txBody>
                  <a:tcPr marL="4840" marR="4840" marT="4840" marB="0" anchor="ctr">
                    <a:lnL>
                      <a:noFill/>
                    </a:lnL>
                    <a:lnR>
                      <a:noFill/>
                    </a:lnR>
                    <a:lnT>
                      <a:noFill/>
                    </a:lnT>
                    <a:lnB>
                      <a:noFill/>
                    </a:lnB>
                    <a:solidFill>
                      <a:srgbClr val="FCFBF9"/>
                    </a:solidFill>
                  </a:tcPr>
                </a:tc>
                <a:tc>
                  <a:txBody>
                    <a:bodyPr/>
                    <a:lstStyle/>
                    <a:p>
                      <a:pPr algn="ctr" rtl="0" fontAlgn="ctr"/>
                      <a:r>
                        <a:rPr lang="en-US" sz="1200" b="0" i="0" u="none" strike="noStrike">
                          <a:solidFill>
                            <a:srgbClr val="3F3F3F"/>
                          </a:solidFill>
                          <a:effectLst/>
                          <a:latin typeface="Calibri" panose="020F0502020204030204" pitchFamily="34" charset="0"/>
                        </a:rPr>
                        <a:t>$10,000 / $20,000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$11,250 / $22,500</a:t>
                      </a:r>
                    </a:p>
                  </a:txBody>
                  <a:tcPr marL="4840" marR="4840" marT="4840" marB="0" anchor="ctr">
                    <a:lnL>
                      <a:noFill/>
                    </a:lnL>
                    <a:lnR>
                      <a:noFill/>
                    </a:lnR>
                    <a:lnT>
                      <a:noFill/>
                    </a:lnT>
                    <a:lnB>
                      <a:noFill/>
                    </a:lnB>
                    <a:noFill/>
                  </a:tcPr>
                </a:tc>
                <a:extLst>
                  <a:ext uri="{0D108BD9-81ED-4DB2-BD59-A6C34878D82A}">
                    <a16:rowId xmlns:a16="http://schemas.microsoft.com/office/drawing/2014/main" val="2920448316"/>
                  </a:ext>
                </a:extLst>
              </a:tr>
              <a:tr h="156505">
                <a:tc gridSpan="3">
                  <a:txBody>
                    <a:bodyPr/>
                    <a:lstStyle/>
                    <a:p>
                      <a:pPr algn="l" rtl="0" fontAlgn="ctr"/>
                      <a:r>
                        <a:rPr lang="en-US" sz="1200" b="1" i="0" u="none" strike="noStrike">
                          <a:solidFill>
                            <a:srgbClr val="000000"/>
                          </a:solidFill>
                          <a:effectLst/>
                          <a:latin typeface="Calibri" panose="020F0502020204030204" pitchFamily="34" charset="0"/>
                        </a:rPr>
                        <a:t>Employee Cost Per Pay Period</a:t>
                      </a:r>
                    </a:p>
                  </a:txBody>
                  <a:tcPr marL="4840" marR="4840" marT="4840" marB="0" anchor="ctr">
                    <a:lnL>
                      <a:noFill/>
                    </a:lnL>
                    <a:lnR>
                      <a:noFill/>
                    </a:lnR>
                    <a:lnT>
                      <a:noFill/>
                    </a:lnT>
                    <a:lnB>
                      <a:noFill/>
                    </a:lnB>
                    <a:solidFill>
                      <a:srgbClr val="D8E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8354602"/>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Only</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$67.20</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$0.00</a:t>
                      </a:r>
                    </a:p>
                  </a:txBody>
                  <a:tcPr marL="4840" marR="4840" marT="4840" marB="0" anchor="ctr">
                    <a:lnL>
                      <a:noFill/>
                    </a:lnL>
                    <a:lnR>
                      <a:noFill/>
                    </a:lnR>
                    <a:lnT>
                      <a:noFill/>
                    </a:lnT>
                    <a:lnB>
                      <a:noFill/>
                    </a:lnB>
                    <a:noFill/>
                  </a:tcPr>
                </a:tc>
                <a:extLst>
                  <a:ext uri="{0D108BD9-81ED-4DB2-BD59-A6C34878D82A}">
                    <a16:rowId xmlns:a16="http://schemas.microsoft.com/office/drawing/2014/main" val="2250464767"/>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Child</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$229.65</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$72.19</a:t>
                      </a:r>
                    </a:p>
                  </a:txBody>
                  <a:tcPr marL="4840" marR="4840" marT="4840" marB="0" anchor="ctr">
                    <a:lnL>
                      <a:noFill/>
                    </a:lnL>
                    <a:lnR>
                      <a:noFill/>
                    </a:lnR>
                    <a:lnT>
                      <a:noFill/>
                    </a:lnT>
                    <a:lnB>
                      <a:noFill/>
                    </a:lnB>
                    <a:noFill/>
                  </a:tcPr>
                </a:tc>
                <a:extLst>
                  <a:ext uri="{0D108BD9-81ED-4DB2-BD59-A6C34878D82A}">
                    <a16:rowId xmlns:a16="http://schemas.microsoft.com/office/drawing/2014/main" val="966494725"/>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Children</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$535.74</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$259.40</a:t>
                      </a:r>
                    </a:p>
                  </a:txBody>
                  <a:tcPr marL="4840" marR="4840" marT="4840" marB="0" anchor="ctr">
                    <a:lnL>
                      <a:noFill/>
                    </a:lnL>
                    <a:lnR>
                      <a:noFill/>
                    </a:lnR>
                    <a:lnT>
                      <a:noFill/>
                    </a:lnT>
                    <a:lnB>
                      <a:noFill/>
                    </a:lnB>
                    <a:noFill/>
                  </a:tcPr>
                </a:tc>
                <a:extLst>
                  <a:ext uri="{0D108BD9-81ED-4DB2-BD59-A6C34878D82A}">
                    <a16:rowId xmlns:a16="http://schemas.microsoft.com/office/drawing/2014/main" val="892049871"/>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Spouse</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$633.34</a:t>
                      </a:r>
                    </a:p>
                  </a:txBody>
                  <a:tcPr marL="4840" marR="4840" marT="4840" marB="0" anchor="ctr">
                    <a:lnL>
                      <a:noFill/>
                    </a:lnL>
                    <a:lnR>
                      <a:noFill/>
                    </a:lnR>
                    <a:lnT>
                      <a:noFill/>
                    </a:lnT>
                    <a:lnB>
                      <a:noFill/>
                    </a:lnB>
                    <a:noFill/>
                  </a:tcPr>
                </a:tc>
                <a:tc>
                  <a:txBody>
                    <a:bodyPr/>
                    <a:lstStyle/>
                    <a:p>
                      <a:pPr algn="ctr" rtl="0" fontAlgn="ctr"/>
                      <a:r>
                        <a:rPr lang="en-US" sz="1200" b="0" i="0" u="none" strike="noStrike">
                          <a:solidFill>
                            <a:srgbClr val="3F3F3F"/>
                          </a:solidFill>
                          <a:effectLst/>
                          <a:latin typeface="Calibri" panose="020F0502020204030204" pitchFamily="34" charset="0"/>
                        </a:rPr>
                        <a:t>$330.56</a:t>
                      </a:r>
                    </a:p>
                  </a:txBody>
                  <a:tcPr marL="4840" marR="4840" marT="4840" marB="0" anchor="ctr">
                    <a:lnL>
                      <a:noFill/>
                    </a:lnL>
                    <a:lnR>
                      <a:noFill/>
                    </a:lnR>
                    <a:lnT>
                      <a:noFill/>
                    </a:lnT>
                    <a:lnB>
                      <a:noFill/>
                    </a:lnB>
                    <a:noFill/>
                  </a:tcPr>
                </a:tc>
                <a:extLst>
                  <a:ext uri="{0D108BD9-81ED-4DB2-BD59-A6C34878D82A}">
                    <a16:rowId xmlns:a16="http://schemas.microsoft.com/office/drawing/2014/main" val="3614241125"/>
                  </a:ext>
                </a:extLst>
              </a:tr>
              <a:tr h="156505">
                <a:tc>
                  <a:txBody>
                    <a:bodyPr/>
                    <a:lstStyle/>
                    <a:p>
                      <a:pPr algn="l" rtl="0" fontAlgn="ctr"/>
                      <a:r>
                        <a:rPr lang="en-US" sz="1200" b="0" i="0" u="none" strike="noStrike">
                          <a:solidFill>
                            <a:srgbClr val="3F3F3F"/>
                          </a:solidFill>
                          <a:effectLst/>
                          <a:highlight>
                            <a:srgbClr val="EDEDED"/>
                          </a:highlight>
                          <a:latin typeface="Calibri" panose="020F0502020204030204" pitchFamily="34" charset="0"/>
                        </a:rPr>
                        <a:t>Employee + Family</a:t>
                      </a:r>
                    </a:p>
                  </a:txBody>
                  <a:tcPr marL="4840" marR="4840" marT="4840" marB="0" anchor="ctr">
                    <a:lnL>
                      <a:noFill/>
                    </a:lnL>
                    <a:lnR>
                      <a:noFill/>
                    </a:lnR>
                    <a:lnT>
                      <a:noFill/>
                    </a:lnT>
                    <a:lnB>
                      <a:noFill/>
                    </a:lnB>
                    <a:solidFill>
                      <a:srgbClr val="EDEDED"/>
                    </a:solidFill>
                  </a:tcPr>
                </a:tc>
                <a:tc>
                  <a:txBody>
                    <a:bodyPr/>
                    <a:lstStyle/>
                    <a:p>
                      <a:pPr algn="ctr" rtl="0" fontAlgn="ctr"/>
                      <a:r>
                        <a:rPr lang="en-US" sz="1200" b="0" i="0" u="none" strike="noStrike">
                          <a:solidFill>
                            <a:srgbClr val="3F3F3F"/>
                          </a:solidFill>
                          <a:effectLst/>
                          <a:latin typeface="Calibri" panose="020F0502020204030204" pitchFamily="34" charset="0"/>
                        </a:rPr>
                        <a:t>$1,023.15</a:t>
                      </a:r>
                    </a:p>
                  </a:txBody>
                  <a:tcPr marL="4840" marR="4840" marT="4840" marB="0" anchor="ctr">
                    <a:lnL>
                      <a:noFill/>
                    </a:lnL>
                    <a:lnR>
                      <a:noFill/>
                    </a:lnR>
                    <a:lnT>
                      <a:noFill/>
                    </a:lnT>
                    <a:lnB>
                      <a:noFill/>
                    </a:lnB>
                    <a:noFill/>
                  </a:tcPr>
                </a:tc>
                <a:tc>
                  <a:txBody>
                    <a:bodyPr/>
                    <a:lstStyle/>
                    <a:p>
                      <a:pPr algn="ctr" rtl="0" fontAlgn="ctr"/>
                      <a:r>
                        <a:rPr lang="en-US" sz="1200" b="0" i="0" u="none" strike="noStrike" dirty="0">
                          <a:solidFill>
                            <a:srgbClr val="3F3F3F"/>
                          </a:solidFill>
                          <a:effectLst/>
                          <a:latin typeface="Calibri" panose="020F0502020204030204" pitchFamily="34" charset="0"/>
                        </a:rPr>
                        <a:t>$618.31</a:t>
                      </a:r>
                    </a:p>
                  </a:txBody>
                  <a:tcPr marL="4840" marR="4840" marT="4840" marB="0" anchor="ctr">
                    <a:lnL>
                      <a:noFill/>
                    </a:lnL>
                    <a:lnR>
                      <a:noFill/>
                    </a:lnR>
                    <a:lnT>
                      <a:noFill/>
                    </a:lnT>
                    <a:lnB>
                      <a:noFill/>
                    </a:lnB>
                    <a:noFill/>
                  </a:tcPr>
                </a:tc>
                <a:extLst>
                  <a:ext uri="{0D108BD9-81ED-4DB2-BD59-A6C34878D82A}">
                    <a16:rowId xmlns:a16="http://schemas.microsoft.com/office/drawing/2014/main" val="2070406938"/>
                  </a:ext>
                </a:extLst>
              </a:tr>
            </a:tbl>
          </a:graphicData>
        </a:graphic>
      </p:graphicFrame>
      <p:pic>
        <p:nvPicPr>
          <p:cNvPr id="2" name="object 31">
            <a:extLst>
              <a:ext uri="{FF2B5EF4-FFF2-40B4-BE49-F238E27FC236}">
                <a16:creationId xmlns:a16="http://schemas.microsoft.com/office/drawing/2014/main" id="{3C1A519B-D65A-4976-B9C9-78D2D66E4819}"/>
              </a:ext>
            </a:extLst>
          </p:cNvPr>
          <p:cNvPicPr/>
          <p:nvPr/>
        </p:nvPicPr>
        <p:blipFill>
          <a:blip r:embed="rId4" cstate="print"/>
          <a:stretch>
            <a:fillRect/>
          </a:stretch>
        </p:blipFill>
        <p:spPr>
          <a:xfrm>
            <a:off x="7244563" y="6556873"/>
            <a:ext cx="1792703" cy="99586"/>
          </a:xfrm>
          <a:prstGeom prst="rect">
            <a:avLst/>
          </a:prstGeom>
        </p:spPr>
      </p:pic>
      <p:pic>
        <p:nvPicPr>
          <p:cNvPr id="4" name="object 32">
            <a:extLst>
              <a:ext uri="{FF2B5EF4-FFF2-40B4-BE49-F238E27FC236}">
                <a16:creationId xmlns:a16="http://schemas.microsoft.com/office/drawing/2014/main" id="{7CEFC590-00CD-3D29-FC4C-DCFC187FE7AA}"/>
              </a:ext>
            </a:extLst>
          </p:cNvPr>
          <p:cNvPicPr/>
          <p:nvPr/>
        </p:nvPicPr>
        <p:blipFill>
          <a:blip r:embed="rId5" cstate="print"/>
          <a:stretch>
            <a:fillRect/>
          </a:stretch>
        </p:blipFill>
        <p:spPr>
          <a:xfrm>
            <a:off x="7244404" y="6244987"/>
            <a:ext cx="1598972" cy="242232"/>
          </a:xfrm>
          <a:prstGeom prst="rect">
            <a:avLst/>
          </a:prstGeom>
        </p:spPr>
      </p:pic>
    </p:spTree>
    <p:extLst>
      <p:ext uri="{BB962C8B-B14F-4D97-AF65-F5344CB8AC3E}">
        <p14:creationId xmlns:p14="http://schemas.microsoft.com/office/powerpoint/2010/main" val="382029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AAD8-9B21-D265-841C-85BD359F42A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FE549E5-B4F5-B3A8-FDB8-52260A149596}"/>
              </a:ext>
            </a:extLst>
          </p:cNvPr>
          <p:cNvSpPr>
            <a:spLocks noGrp="1"/>
          </p:cNvSpPr>
          <p:nvPr>
            <p:ph type="body" sz="quarter" idx="11"/>
          </p:nvPr>
        </p:nvSpPr>
        <p:spPr>
          <a:xfrm>
            <a:off x="363630" y="1076749"/>
            <a:ext cx="8462735" cy="5041537"/>
          </a:xfrm>
        </p:spPr>
        <p:txBody>
          <a:bodyPr/>
          <a:lstStyle/>
          <a:p>
            <a:pPr>
              <a:spcBef>
                <a:spcPts val="600"/>
              </a:spcBef>
            </a:pPr>
            <a:r>
              <a:rPr lang="en-US" sz="1900" kern="0" dirty="0">
                <a:solidFill>
                  <a:srgbClr val="363947"/>
                </a:solidFill>
                <a:ea typeface="ＭＳ Ｐゴシック" charset="-128"/>
              </a:rPr>
              <a:t>Mail order for maintenance medications </a:t>
            </a:r>
          </a:p>
          <a:p>
            <a:pPr lvl="1">
              <a:spcBef>
                <a:spcPts val="600"/>
              </a:spcBef>
              <a:buFont typeface="Arial" panose="020B0604020202020204" pitchFamily="34" charset="0"/>
              <a:buChar char="•"/>
            </a:pPr>
            <a:r>
              <a:rPr lang="en-US" sz="1900" kern="0" dirty="0">
                <a:solidFill>
                  <a:srgbClr val="363947"/>
                </a:solidFill>
                <a:ea typeface="ＭＳ Ｐゴシック" charset="-128"/>
              </a:rPr>
              <a:t>Skip the pharmacy and have prescriptions delivered right to your doorstep</a:t>
            </a:r>
          </a:p>
          <a:p>
            <a:pPr lvl="1">
              <a:spcBef>
                <a:spcPts val="600"/>
              </a:spcBef>
              <a:buFont typeface="Arial" panose="020B0604020202020204" pitchFamily="34" charset="0"/>
              <a:buChar char="•"/>
            </a:pPr>
            <a:r>
              <a:rPr lang="en-US" sz="1900" kern="0" dirty="0">
                <a:solidFill>
                  <a:srgbClr val="363947"/>
                </a:solidFill>
                <a:ea typeface="ＭＳ Ｐゴシック" charset="-128"/>
              </a:rPr>
              <a:t>Savings every 90 days </a:t>
            </a:r>
          </a:p>
          <a:p>
            <a:pPr lvl="1">
              <a:spcBef>
                <a:spcPts val="600"/>
              </a:spcBef>
              <a:buFont typeface="Arial" panose="020B0604020202020204" pitchFamily="34" charset="0"/>
              <a:buChar char="•"/>
            </a:pPr>
            <a:r>
              <a:rPr lang="en-US" sz="1900" kern="0" dirty="0">
                <a:solidFill>
                  <a:srgbClr val="363947"/>
                </a:solidFill>
                <a:ea typeface="ＭＳ Ｐゴシック" charset="-128"/>
              </a:rPr>
              <a:t>Visit Anthem’s member portal or see your Benefit Guide for further details on how to get started</a:t>
            </a:r>
          </a:p>
          <a:p>
            <a:pPr marL="457200" lvl="1" indent="0">
              <a:spcBef>
                <a:spcPts val="600"/>
              </a:spcBef>
              <a:buNone/>
            </a:pPr>
            <a:endParaRPr lang="en-US" sz="1800" kern="0" dirty="0">
              <a:solidFill>
                <a:srgbClr val="363947"/>
              </a:solidFill>
              <a:ea typeface="ＭＳ Ｐゴシック" charset="-128"/>
            </a:endParaRPr>
          </a:p>
          <a:p>
            <a:pPr>
              <a:spcBef>
                <a:spcPts val="600"/>
              </a:spcBef>
            </a:pPr>
            <a:r>
              <a:rPr lang="en-US" sz="1900" kern="0" dirty="0">
                <a:solidFill>
                  <a:srgbClr val="363947"/>
                </a:solidFill>
                <a:ea typeface="ＭＳ Ｐゴシック" charset="-128"/>
              </a:rPr>
              <a:t>PreventiveRx Drug list </a:t>
            </a:r>
          </a:p>
          <a:p>
            <a:pPr lvl="1">
              <a:spcBef>
                <a:spcPts val="600"/>
              </a:spcBef>
              <a:buFont typeface="Arial" panose="020B0604020202020204" pitchFamily="34" charset="0"/>
              <a:buChar char="•"/>
            </a:pPr>
            <a:r>
              <a:rPr lang="en-US" sz="1900" kern="0" dirty="0">
                <a:solidFill>
                  <a:srgbClr val="363947"/>
                </a:solidFill>
                <a:ea typeface="ＭＳ Ｐゴシック" charset="-128"/>
              </a:rPr>
              <a:t>Some preventive medications are covered at no cost to you if enrolled in the HSA 3300 / 0% / 4500 plan. (</a:t>
            </a:r>
            <a:r>
              <a:rPr lang="en-US" sz="1900" kern="0" dirty="0">
                <a:solidFill>
                  <a:srgbClr val="363947"/>
                </a:solidFill>
                <a:ea typeface="ＭＳ Ｐゴシック" charset="-128"/>
                <a:hlinkClick r:id="rId3">
                  <a:extLst>
                    <a:ext uri="{A12FA001-AC4F-418D-AE19-62706E023703}">
                      <ahyp:hlinkClr xmlns:ahyp="http://schemas.microsoft.com/office/drawing/2018/hyperlinkcolor" xmlns="" val="tx"/>
                    </a:ext>
                  </a:extLst>
                </a:hlinkClick>
              </a:rPr>
              <a:t>See PreventiveRx list here)</a:t>
            </a:r>
            <a:endParaRPr lang="en-US" sz="1900" kern="0" dirty="0">
              <a:solidFill>
                <a:srgbClr val="363947"/>
              </a:solidFill>
              <a:ea typeface="ＭＳ Ｐゴシック" charset="-128"/>
            </a:endParaRPr>
          </a:p>
          <a:p>
            <a:pPr>
              <a:spcBef>
                <a:spcPts val="600"/>
              </a:spcBef>
            </a:pPr>
            <a:endParaRPr lang="en-US" sz="1100" kern="0" dirty="0">
              <a:solidFill>
                <a:srgbClr val="363947"/>
              </a:solidFill>
              <a:ea typeface="ＭＳ Ｐゴシック" charset="-128"/>
            </a:endParaRPr>
          </a:p>
          <a:p>
            <a:pPr>
              <a:spcBef>
                <a:spcPts val="600"/>
              </a:spcBef>
            </a:pPr>
            <a:r>
              <a:rPr lang="en-US" sz="1900" kern="0" dirty="0">
                <a:solidFill>
                  <a:srgbClr val="363947"/>
                </a:solidFill>
                <a:ea typeface="ＭＳ Ｐゴシック" charset="-128"/>
              </a:rPr>
              <a:t>Generic Rx through </a:t>
            </a:r>
            <a:r>
              <a:rPr lang="en-US" sz="1900" kern="0" dirty="0" err="1">
                <a:solidFill>
                  <a:srgbClr val="363947"/>
                </a:solidFill>
                <a:ea typeface="ＭＳ Ｐゴシック" charset="-128"/>
              </a:rPr>
              <a:t>EnsureRx</a:t>
            </a:r>
            <a:r>
              <a:rPr lang="en-US" sz="1900" kern="0" dirty="0">
                <a:solidFill>
                  <a:srgbClr val="363947"/>
                </a:solidFill>
                <a:ea typeface="ＭＳ Ｐゴシック" charset="-128"/>
              </a:rPr>
              <a:t> will automatically compare some prescription costs and discounts for lowest cost option</a:t>
            </a:r>
          </a:p>
          <a:p>
            <a:pPr marL="0" indent="0">
              <a:spcBef>
                <a:spcPts val="600"/>
              </a:spcBef>
              <a:buNone/>
            </a:pPr>
            <a:endParaRPr lang="en-US" dirty="0">
              <a:solidFill>
                <a:srgbClr val="1E3562"/>
              </a:solidFill>
            </a:endParaRPr>
          </a:p>
          <a:p>
            <a:pPr>
              <a:spcBef>
                <a:spcPts val="600"/>
              </a:spcBef>
            </a:pPr>
            <a:endParaRPr lang="en-US" dirty="0">
              <a:solidFill>
                <a:srgbClr val="1E3562"/>
              </a:solidFill>
            </a:endParaRPr>
          </a:p>
          <a:p>
            <a:pPr marL="0" indent="0">
              <a:buNone/>
            </a:pPr>
            <a:endParaRPr lang="en-US" dirty="0">
              <a:solidFill>
                <a:srgbClr val="1E3562"/>
              </a:solidFill>
            </a:endParaRPr>
          </a:p>
        </p:txBody>
      </p:sp>
      <p:sp>
        <p:nvSpPr>
          <p:cNvPr id="6" name="Rectangle 5">
            <a:extLst>
              <a:ext uri="{FF2B5EF4-FFF2-40B4-BE49-F238E27FC236}">
                <a16:creationId xmlns:a16="http://schemas.microsoft.com/office/drawing/2014/main" id="{EDBB2E79-88DA-243A-ADC6-8875ACB9F2D0}"/>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226EF1FD-CD9F-A404-CCF2-0BA082C14509}"/>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a:ea typeface="+mn-ea"/>
                <a:cs typeface="+mn-cs"/>
              </a:rPr>
              <a:t>Pharmacy Highlight</a:t>
            </a:r>
          </a:p>
        </p:txBody>
      </p:sp>
      <p:sp>
        <p:nvSpPr>
          <p:cNvPr id="8" name="Rectangle 7">
            <a:extLst>
              <a:ext uri="{FF2B5EF4-FFF2-40B4-BE49-F238E27FC236}">
                <a16:creationId xmlns:a16="http://schemas.microsoft.com/office/drawing/2014/main" id="{F75A57EC-2990-D0BD-92C1-873F4806ACEC}"/>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43493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1C7362BF-20A7-EFF7-3285-F8EA463B1796}"/>
              </a:ext>
            </a:extLst>
          </p:cNvPr>
          <p:cNvSpPr txBox="1">
            <a:spLocks/>
          </p:cNvSpPr>
          <p:nvPr/>
        </p:nvSpPr>
        <p:spPr>
          <a:xfrm>
            <a:off x="451693" y="1057966"/>
            <a:ext cx="8416887"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None/>
            </a:pPr>
            <a:r>
              <a:rPr lang="en-US" sz="2400" b="1" dirty="0">
                <a:solidFill>
                  <a:srgbClr val="363947"/>
                </a:solidFill>
              </a:rPr>
              <a:t>Anthem’s Sydney app</a:t>
            </a:r>
          </a:p>
          <a:p>
            <a:pPr lvl="1" algn="just">
              <a:spcBef>
                <a:spcPts val="600"/>
              </a:spcBef>
              <a:buFont typeface="Arial" panose="020B0604020202020204" pitchFamily="34" charset="0"/>
              <a:buChar char="•"/>
            </a:pPr>
            <a:r>
              <a:rPr lang="en-US" sz="2000" dirty="0">
                <a:solidFill>
                  <a:srgbClr val="363947"/>
                </a:solidFill>
              </a:rPr>
              <a:t>View/print/email or request physical ID card (Anthem will no longer be automatically mailing physical ID cards)</a:t>
            </a:r>
          </a:p>
          <a:p>
            <a:pPr lvl="1" algn="just">
              <a:spcBef>
                <a:spcPts val="600"/>
              </a:spcBef>
              <a:buFont typeface="Arial" panose="020B0604020202020204" pitchFamily="34" charset="0"/>
              <a:buChar char="•"/>
            </a:pPr>
            <a:r>
              <a:rPr lang="en-US" sz="2000" dirty="0">
                <a:solidFill>
                  <a:srgbClr val="363947"/>
                </a:solidFill>
              </a:rPr>
              <a:t>View coverage and plan utilization </a:t>
            </a:r>
          </a:p>
          <a:p>
            <a:pPr lvl="1" algn="just">
              <a:spcBef>
                <a:spcPts val="600"/>
              </a:spcBef>
              <a:buFont typeface="Arial" panose="020B0604020202020204" pitchFamily="34" charset="0"/>
              <a:buChar char="•"/>
            </a:pPr>
            <a:r>
              <a:rPr lang="en-US" sz="2000" dirty="0">
                <a:solidFill>
                  <a:srgbClr val="363947"/>
                </a:solidFill>
              </a:rPr>
              <a:t>View claims (Anthem will no longer be mailing paper EOBs unless you go into the portal and update your settings to receive paper copies)</a:t>
            </a:r>
          </a:p>
          <a:p>
            <a:pPr lvl="1" algn="just">
              <a:spcBef>
                <a:spcPts val="600"/>
              </a:spcBef>
              <a:buFont typeface="Arial" panose="020B0604020202020204" pitchFamily="34" charset="0"/>
              <a:buChar char="•"/>
            </a:pPr>
            <a:r>
              <a:rPr lang="en-US" sz="2000" dirty="0">
                <a:solidFill>
                  <a:srgbClr val="363947"/>
                </a:solidFill>
              </a:rPr>
              <a:t>Access health related resources (Ex: Building Healthy Families) </a:t>
            </a:r>
          </a:p>
          <a:p>
            <a:pPr lvl="1" algn="just">
              <a:spcBef>
                <a:spcPts val="600"/>
              </a:spcBef>
              <a:buFont typeface="Arial" panose="020B0604020202020204" pitchFamily="34" charset="0"/>
              <a:buChar char="•"/>
            </a:pPr>
            <a:r>
              <a:rPr lang="en-US" sz="2000" dirty="0">
                <a:solidFill>
                  <a:srgbClr val="363947"/>
                </a:solidFill>
              </a:rPr>
              <a:t>Compare costs of procedures through the Cost Comparison Tool</a:t>
            </a:r>
          </a:p>
          <a:p>
            <a:pPr algn="just">
              <a:spcBef>
                <a:spcPts val="600"/>
              </a:spcBef>
            </a:pPr>
            <a:endParaRPr lang="en-US" sz="2400" dirty="0">
              <a:solidFill>
                <a:srgbClr val="1E3562"/>
              </a:solidFill>
            </a:endParaRPr>
          </a:p>
          <a:p>
            <a:pPr marL="0" indent="0" algn="just">
              <a:spcBef>
                <a:spcPts val="600"/>
              </a:spcBef>
              <a:buNone/>
            </a:pPr>
            <a:r>
              <a:rPr lang="en-US" sz="2400" b="1" dirty="0">
                <a:solidFill>
                  <a:srgbClr val="363947"/>
                </a:solidFill>
              </a:rPr>
              <a:t>LiveHealth Online</a:t>
            </a:r>
          </a:p>
          <a:p>
            <a:pPr lvl="1" algn="just">
              <a:spcBef>
                <a:spcPts val="600"/>
              </a:spcBef>
              <a:buFont typeface="Arial" panose="020B0604020202020204" pitchFamily="34" charset="0"/>
              <a:buChar char="•"/>
            </a:pPr>
            <a:r>
              <a:rPr lang="en-US" sz="2000" dirty="0">
                <a:solidFill>
                  <a:srgbClr val="363947"/>
                </a:solidFill>
              </a:rPr>
              <a:t>FREE access to a board-certified doctor who can diagnose and prescribe for non-emergency illness or concerns (see member portal/Sydney app or </a:t>
            </a:r>
            <a:r>
              <a:rPr lang="en-US" sz="2000" dirty="0">
                <a:solidFill>
                  <a:srgbClr val="363947"/>
                </a:solidFill>
                <a:hlinkClick r:id="rId3">
                  <a:extLst>
                    <a:ext uri="{A12FA001-AC4F-418D-AE19-62706E023703}">
                      <ahyp:hlinkClr xmlns:ahyp="http://schemas.microsoft.com/office/drawing/2018/hyperlinkcolor" xmlns="" val="tx"/>
                    </a:ext>
                  </a:extLst>
                </a:hlinkClick>
              </a:rPr>
              <a:t>www.livehealthonline.com</a:t>
            </a:r>
            <a:r>
              <a:rPr lang="en-US" sz="2000" dirty="0">
                <a:solidFill>
                  <a:srgbClr val="363947"/>
                </a:solidFill>
              </a:rPr>
              <a:t>)</a:t>
            </a:r>
          </a:p>
          <a:p>
            <a:pPr marL="0" indent="0" algn="just">
              <a:spcBef>
                <a:spcPts val="600"/>
              </a:spcBef>
              <a:buNone/>
            </a:pPr>
            <a:endParaRPr lang="en-US" sz="1700" dirty="0">
              <a:solidFill>
                <a:srgbClr val="1E3562"/>
              </a:solidFill>
            </a:endParaRPr>
          </a:p>
        </p:txBody>
      </p:sp>
      <p:sp>
        <p:nvSpPr>
          <p:cNvPr id="6" name="Rectangle 5">
            <a:extLst>
              <a:ext uri="{FF2B5EF4-FFF2-40B4-BE49-F238E27FC236}">
                <a16:creationId xmlns:a16="http://schemas.microsoft.com/office/drawing/2014/main" id="{53F99ADF-12B4-AB56-7351-FA3A0D88C002}"/>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00B0728E-BC4C-CD9A-AB53-6FC9B60D845D}"/>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Anthem Resources</a:t>
            </a:r>
          </a:p>
        </p:txBody>
      </p:sp>
      <p:sp>
        <p:nvSpPr>
          <p:cNvPr id="8" name="Rectangle 7">
            <a:extLst>
              <a:ext uri="{FF2B5EF4-FFF2-40B4-BE49-F238E27FC236}">
                <a16:creationId xmlns:a16="http://schemas.microsoft.com/office/drawing/2014/main" id="{6599BC0E-04F6-1725-4D50-83AFDC0BB680}"/>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pic>
        <p:nvPicPr>
          <p:cNvPr id="2" name="Picture 1">
            <a:extLst>
              <a:ext uri="{FF2B5EF4-FFF2-40B4-BE49-F238E27FC236}">
                <a16:creationId xmlns:a16="http://schemas.microsoft.com/office/drawing/2014/main" id="{4AE56DFF-4698-ABFA-EB71-1231D255A87F}"/>
              </a:ext>
            </a:extLst>
          </p:cNvPr>
          <p:cNvPicPr>
            <a:picLocks noChangeAspect="1"/>
          </p:cNvPicPr>
          <p:nvPr/>
        </p:nvPicPr>
        <p:blipFill rotWithShape="1">
          <a:blip r:embed="rId4"/>
          <a:srcRect l="975" t="-96" r="73647" b="96"/>
          <a:stretch/>
        </p:blipFill>
        <p:spPr>
          <a:xfrm>
            <a:off x="3361981" y="4673499"/>
            <a:ext cx="1232052" cy="559866"/>
          </a:xfrm>
          <a:prstGeom prst="rect">
            <a:avLst/>
          </a:prstGeom>
        </p:spPr>
      </p:pic>
      <p:pic>
        <p:nvPicPr>
          <p:cNvPr id="2050" name="Picture 2" descr="Sydney Health - Apps on Google Play">
            <a:extLst>
              <a:ext uri="{FF2B5EF4-FFF2-40B4-BE49-F238E27FC236}">
                <a16:creationId xmlns:a16="http://schemas.microsoft.com/office/drawing/2014/main" id="{9F1A4237-DEE1-D9AE-06D1-5EC7DA9CA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852" y="958010"/>
            <a:ext cx="655198" cy="65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89F83-F540-3302-1AE4-C8A3D25531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19C2B9C-00FE-9882-097D-8A3829D00C0B}"/>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CDA42397-62F9-499D-38F7-57B8F8CCB0E0}"/>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Anthem Programs</a:t>
            </a:r>
          </a:p>
        </p:txBody>
      </p:sp>
      <p:sp>
        <p:nvSpPr>
          <p:cNvPr id="8" name="Rectangle 7">
            <a:extLst>
              <a:ext uri="{FF2B5EF4-FFF2-40B4-BE49-F238E27FC236}">
                <a16:creationId xmlns:a16="http://schemas.microsoft.com/office/drawing/2014/main" id="{20797330-B9C9-BFB0-1CF8-40D4080D47F4}"/>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9" name="Text Placeholder 4">
            <a:extLst>
              <a:ext uri="{FF2B5EF4-FFF2-40B4-BE49-F238E27FC236}">
                <a16:creationId xmlns:a16="http://schemas.microsoft.com/office/drawing/2014/main" id="{FF64454E-268C-A7A3-90D8-AB5907E85340}"/>
              </a:ext>
            </a:extLst>
          </p:cNvPr>
          <p:cNvSpPr txBox="1">
            <a:spLocks/>
          </p:cNvSpPr>
          <p:nvPr/>
        </p:nvSpPr>
        <p:spPr>
          <a:xfrm>
            <a:off x="550843" y="980847"/>
            <a:ext cx="8180817"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pPr>
            <a:endParaRPr lang="en-US" sz="1700" dirty="0">
              <a:solidFill>
                <a:srgbClr val="1E3562"/>
              </a:solidFill>
            </a:endParaRPr>
          </a:p>
          <a:p>
            <a:pPr marL="0" indent="0" algn="just">
              <a:spcBef>
                <a:spcPts val="600"/>
              </a:spcBef>
              <a:buNone/>
            </a:pPr>
            <a:r>
              <a:rPr lang="en-US" sz="2400" b="1" dirty="0">
                <a:solidFill>
                  <a:srgbClr val="363947"/>
                </a:solidFill>
              </a:rPr>
              <a:t>Employee Assistance Program (EAP)</a:t>
            </a:r>
          </a:p>
          <a:p>
            <a:pPr lvl="1" algn="just">
              <a:spcBef>
                <a:spcPts val="600"/>
              </a:spcBef>
              <a:buFont typeface="Arial" panose="020B0604020202020204" pitchFamily="34" charset="0"/>
              <a:buChar char="•"/>
            </a:pPr>
            <a:r>
              <a:rPr lang="en-US" sz="2000" dirty="0">
                <a:solidFill>
                  <a:srgbClr val="363947"/>
                </a:solidFill>
              </a:rPr>
              <a:t>Provides you and your family members with up to 4 FREE confidential counseling sessions per issue per year to help cope with daily life challenges </a:t>
            </a:r>
          </a:p>
          <a:p>
            <a:pPr lvl="1" algn="just">
              <a:spcBef>
                <a:spcPts val="600"/>
              </a:spcBef>
              <a:buFont typeface="Arial" panose="020B0604020202020204" pitchFamily="34" charset="0"/>
              <a:buChar char="•"/>
            </a:pPr>
            <a:r>
              <a:rPr lang="en-US" sz="2000" dirty="0">
                <a:solidFill>
                  <a:srgbClr val="363947"/>
                </a:solidFill>
              </a:rPr>
              <a:t>Additional referral services and resources available</a:t>
            </a:r>
          </a:p>
          <a:p>
            <a:pPr lvl="1" algn="just">
              <a:spcBef>
                <a:spcPts val="600"/>
              </a:spcBef>
              <a:buFont typeface="Arial" panose="020B0604020202020204" pitchFamily="34" charset="0"/>
              <a:buChar char="•"/>
            </a:pPr>
            <a:r>
              <a:rPr lang="en-US" sz="2000" dirty="0">
                <a:solidFill>
                  <a:srgbClr val="363947"/>
                </a:solidFill>
              </a:rPr>
              <a:t>See Benefit Guide for contact information</a:t>
            </a:r>
          </a:p>
          <a:p>
            <a:pPr marL="457200" lvl="1" indent="0" algn="just">
              <a:spcBef>
                <a:spcPts val="600"/>
              </a:spcBef>
              <a:buNone/>
            </a:pPr>
            <a:endParaRPr lang="en-US" sz="2000" dirty="0">
              <a:solidFill>
                <a:srgbClr val="363947"/>
              </a:solidFill>
            </a:endParaRPr>
          </a:p>
          <a:p>
            <a:pPr marL="0" indent="0" algn="just">
              <a:spcBef>
                <a:spcPts val="600"/>
              </a:spcBef>
              <a:buNone/>
            </a:pPr>
            <a:r>
              <a:rPr lang="en-US" sz="2400" b="1" dirty="0">
                <a:solidFill>
                  <a:srgbClr val="363947"/>
                </a:solidFill>
              </a:rPr>
              <a:t>Rula</a:t>
            </a:r>
          </a:p>
          <a:p>
            <a:pPr lvl="1" algn="just">
              <a:spcBef>
                <a:spcPts val="600"/>
              </a:spcBef>
              <a:buFont typeface="Arial" panose="020B0604020202020204" pitchFamily="34" charset="0"/>
              <a:buChar char="•"/>
            </a:pPr>
            <a:r>
              <a:rPr lang="en-US" sz="2000" dirty="0">
                <a:solidFill>
                  <a:srgbClr val="363947"/>
                </a:solidFill>
              </a:rPr>
              <a:t>Virtual mental health support</a:t>
            </a:r>
          </a:p>
          <a:p>
            <a:pPr lvl="1" algn="just">
              <a:spcBef>
                <a:spcPts val="600"/>
              </a:spcBef>
              <a:buFont typeface="Arial" panose="020B0604020202020204" pitchFamily="34" charset="0"/>
              <a:buChar char="•"/>
            </a:pPr>
            <a:r>
              <a:rPr lang="en-US" sz="2000" dirty="0">
                <a:solidFill>
                  <a:srgbClr val="363947"/>
                </a:solidFill>
              </a:rPr>
              <a:t>Select your therapist preferences with a broad provider network (gender, language, ethnicity and specialty)</a:t>
            </a:r>
          </a:p>
          <a:p>
            <a:pPr lvl="1" algn="just">
              <a:spcBef>
                <a:spcPts val="600"/>
              </a:spcBef>
              <a:buFont typeface="Arial" panose="020B0604020202020204" pitchFamily="34" charset="0"/>
              <a:buChar char="•"/>
            </a:pPr>
            <a:r>
              <a:rPr lang="en-US" sz="2000" dirty="0">
                <a:solidFill>
                  <a:srgbClr val="363947"/>
                </a:solidFill>
              </a:rPr>
              <a:t>Book consistent future appointments in advance</a:t>
            </a:r>
          </a:p>
          <a:p>
            <a:pPr lvl="1" algn="just">
              <a:spcBef>
                <a:spcPts val="600"/>
              </a:spcBef>
              <a:buFont typeface="Arial" panose="020B0604020202020204" pitchFamily="34" charset="0"/>
              <a:buChar char="•"/>
            </a:pPr>
            <a:endParaRPr lang="en-US" sz="1700" dirty="0">
              <a:solidFill>
                <a:srgbClr val="363947"/>
              </a:solidFill>
            </a:endParaRPr>
          </a:p>
        </p:txBody>
      </p:sp>
      <p:pic>
        <p:nvPicPr>
          <p:cNvPr id="2052" name="Picture 4" descr="Employee Assistance Program">
            <a:extLst>
              <a:ext uri="{FF2B5EF4-FFF2-40B4-BE49-F238E27FC236}">
                <a16:creationId xmlns:a16="http://schemas.microsoft.com/office/drawing/2014/main" id="{99FDEC23-336B-2983-E24B-9882090E9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266" y="1232253"/>
            <a:ext cx="1323583" cy="5598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FBD9229-D64D-F414-FB32-4CD7C7898CDE}"/>
              </a:ext>
            </a:extLst>
          </p:cNvPr>
          <p:cNvPicPr>
            <a:picLocks noChangeAspect="1"/>
          </p:cNvPicPr>
          <p:nvPr/>
        </p:nvPicPr>
        <p:blipFill>
          <a:blip r:embed="rId4"/>
          <a:stretch>
            <a:fillRect/>
          </a:stretch>
        </p:blipFill>
        <p:spPr>
          <a:xfrm>
            <a:off x="1438792" y="3866052"/>
            <a:ext cx="1320868" cy="482625"/>
          </a:xfrm>
          <a:prstGeom prst="rect">
            <a:avLst/>
          </a:prstGeom>
        </p:spPr>
      </p:pic>
    </p:spTree>
    <p:extLst>
      <p:ext uri="{BB962C8B-B14F-4D97-AF65-F5344CB8AC3E}">
        <p14:creationId xmlns:p14="http://schemas.microsoft.com/office/powerpoint/2010/main" val="15723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A78E-0A3D-9BCE-794E-0813AF44C9B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B4B3AF-CA57-DEEE-11F1-D3CFEC1355BE}"/>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30B81A2C-E240-F2A0-66A3-2B2D986D77E3}"/>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Anthem Programs</a:t>
            </a:r>
          </a:p>
        </p:txBody>
      </p:sp>
      <p:sp>
        <p:nvSpPr>
          <p:cNvPr id="8" name="Rectangle 7">
            <a:extLst>
              <a:ext uri="{FF2B5EF4-FFF2-40B4-BE49-F238E27FC236}">
                <a16:creationId xmlns:a16="http://schemas.microsoft.com/office/drawing/2014/main" id="{44C0F2C8-1A91-397E-F56A-691B95EC35B4}"/>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9" name="Text Placeholder 4">
            <a:extLst>
              <a:ext uri="{FF2B5EF4-FFF2-40B4-BE49-F238E27FC236}">
                <a16:creationId xmlns:a16="http://schemas.microsoft.com/office/drawing/2014/main" id="{D7C902A2-EBC3-5515-2E87-62DAA753A303}"/>
              </a:ext>
            </a:extLst>
          </p:cNvPr>
          <p:cNvSpPr txBox="1">
            <a:spLocks/>
          </p:cNvSpPr>
          <p:nvPr/>
        </p:nvSpPr>
        <p:spPr>
          <a:xfrm>
            <a:off x="550843" y="980847"/>
            <a:ext cx="8180817"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pPr>
            <a:endParaRPr lang="en-US" sz="1700" dirty="0">
              <a:solidFill>
                <a:srgbClr val="1E3562"/>
              </a:solidFill>
            </a:endParaRPr>
          </a:p>
          <a:p>
            <a:pPr marL="0" indent="0" algn="just">
              <a:spcBef>
                <a:spcPts val="600"/>
              </a:spcBef>
              <a:buNone/>
            </a:pPr>
            <a:r>
              <a:rPr lang="en-US" sz="2400" b="1" dirty="0">
                <a:solidFill>
                  <a:srgbClr val="363947"/>
                </a:solidFill>
              </a:rPr>
              <a:t>Sword Health</a:t>
            </a:r>
          </a:p>
          <a:p>
            <a:pPr lvl="1" algn="just">
              <a:spcBef>
                <a:spcPts val="600"/>
              </a:spcBef>
              <a:buFont typeface="Arial" panose="020B0604020202020204" pitchFamily="34" charset="0"/>
              <a:buChar char="•"/>
            </a:pPr>
            <a:r>
              <a:rPr lang="en-US" sz="2000" dirty="0">
                <a:solidFill>
                  <a:srgbClr val="363947"/>
                </a:solidFill>
              </a:rPr>
              <a:t>Virtual physical therapy with individualized educational support that provides real time feedback</a:t>
            </a:r>
          </a:p>
          <a:p>
            <a:pPr lvl="1" algn="just">
              <a:spcBef>
                <a:spcPts val="600"/>
              </a:spcBef>
              <a:buFont typeface="Arial" panose="020B0604020202020204" pitchFamily="34" charset="0"/>
              <a:buChar char="•"/>
            </a:pPr>
            <a:r>
              <a:rPr lang="en-US" sz="2000" dirty="0">
                <a:solidFill>
                  <a:srgbClr val="363947"/>
                </a:solidFill>
              </a:rPr>
              <a:t>Members receive tablet and motion sensors to help guide members through exercises </a:t>
            </a:r>
          </a:p>
          <a:p>
            <a:pPr lvl="1" algn="just">
              <a:spcBef>
                <a:spcPts val="600"/>
              </a:spcBef>
              <a:buFont typeface="Arial" panose="020B0604020202020204" pitchFamily="34" charset="0"/>
              <a:buChar char="•"/>
            </a:pPr>
            <a:r>
              <a:rPr lang="en-US" sz="2000" dirty="0">
                <a:solidFill>
                  <a:srgbClr val="363947"/>
                </a:solidFill>
              </a:rPr>
              <a:t>Available to Anthem members and at no cost – VLH’s covers the cost for you to have access to this program</a:t>
            </a:r>
          </a:p>
          <a:p>
            <a:pPr lvl="1" algn="just">
              <a:spcBef>
                <a:spcPts val="600"/>
              </a:spcBef>
              <a:buFont typeface="Arial" panose="020B0604020202020204" pitchFamily="34" charset="0"/>
              <a:buChar char="•"/>
            </a:pPr>
            <a:r>
              <a:rPr lang="en-US" sz="2000" dirty="0">
                <a:solidFill>
                  <a:srgbClr val="363947"/>
                </a:solidFill>
              </a:rPr>
              <a:t>Commonly treated:</a:t>
            </a:r>
          </a:p>
          <a:p>
            <a:pPr lvl="2" algn="just">
              <a:spcBef>
                <a:spcPts val="600"/>
              </a:spcBef>
              <a:buFont typeface="Arial" panose="020B0604020202020204" pitchFamily="34" charset="0"/>
              <a:buChar char="•"/>
            </a:pPr>
            <a:endParaRPr lang="en-US" sz="1800" dirty="0">
              <a:solidFill>
                <a:srgbClr val="363947"/>
              </a:solidFill>
            </a:endParaRPr>
          </a:p>
          <a:p>
            <a:pPr lvl="1" algn="just">
              <a:spcBef>
                <a:spcPts val="600"/>
              </a:spcBef>
              <a:buFont typeface="Arial" panose="020B0604020202020204" pitchFamily="34" charset="0"/>
              <a:buChar char="•"/>
            </a:pPr>
            <a:endParaRPr lang="en-US" sz="2000" dirty="0">
              <a:solidFill>
                <a:srgbClr val="363947"/>
              </a:solidFill>
            </a:endParaRPr>
          </a:p>
          <a:p>
            <a:pPr lvl="1" algn="just">
              <a:spcBef>
                <a:spcPts val="600"/>
              </a:spcBef>
              <a:buFont typeface="Arial" panose="020B0604020202020204" pitchFamily="34" charset="0"/>
              <a:buChar char="•"/>
            </a:pPr>
            <a:endParaRPr lang="en-US" sz="2000" dirty="0">
              <a:solidFill>
                <a:srgbClr val="363947"/>
              </a:solidFill>
            </a:endParaRPr>
          </a:p>
          <a:p>
            <a:pPr lvl="1" algn="just">
              <a:spcBef>
                <a:spcPts val="600"/>
              </a:spcBef>
              <a:buFont typeface="Arial" panose="020B0604020202020204" pitchFamily="34" charset="0"/>
              <a:buChar char="•"/>
            </a:pPr>
            <a:endParaRPr lang="en-US" sz="2000" dirty="0">
              <a:solidFill>
                <a:srgbClr val="363947"/>
              </a:solidFill>
            </a:endParaRPr>
          </a:p>
          <a:p>
            <a:pPr marL="457200" lvl="1" indent="0" algn="just">
              <a:spcBef>
                <a:spcPts val="600"/>
              </a:spcBef>
              <a:buNone/>
            </a:pPr>
            <a:endParaRPr lang="en-US" sz="2000" dirty="0">
              <a:solidFill>
                <a:srgbClr val="363947"/>
              </a:solidFill>
            </a:endParaRPr>
          </a:p>
          <a:p>
            <a:pPr lvl="1" algn="just">
              <a:spcBef>
                <a:spcPts val="600"/>
              </a:spcBef>
              <a:buFont typeface="Arial" panose="020B0604020202020204" pitchFamily="34" charset="0"/>
              <a:buChar char="•"/>
            </a:pPr>
            <a:endParaRPr lang="en-US" sz="1700" dirty="0">
              <a:solidFill>
                <a:srgbClr val="363947"/>
              </a:solidFill>
            </a:endParaRPr>
          </a:p>
        </p:txBody>
      </p:sp>
      <p:sp>
        <p:nvSpPr>
          <p:cNvPr id="15" name="Text Placeholder 4">
            <a:extLst>
              <a:ext uri="{FF2B5EF4-FFF2-40B4-BE49-F238E27FC236}">
                <a16:creationId xmlns:a16="http://schemas.microsoft.com/office/drawing/2014/main" id="{585BD858-73EA-7A19-A58B-8F1E8FA81A6C}"/>
              </a:ext>
            </a:extLst>
          </p:cNvPr>
          <p:cNvSpPr txBox="1">
            <a:spLocks/>
          </p:cNvSpPr>
          <p:nvPr/>
        </p:nvSpPr>
        <p:spPr>
          <a:xfrm>
            <a:off x="412340" y="4286268"/>
            <a:ext cx="8863862" cy="1156065"/>
          </a:xfrm>
          <a:prstGeom prst="rect">
            <a:avLst/>
          </a:prstGeom>
        </p:spPr>
        <p:txBody>
          <a:bodyPr vert="horz" numCol="3"/>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spcBef>
                <a:spcPts val="600"/>
              </a:spcBef>
              <a:buFont typeface="Arial" panose="020B0604020202020204" pitchFamily="34" charset="0"/>
              <a:buChar char="•"/>
            </a:pPr>
            <a:r>
              <a:rPr lang="en-US" sz="1800" dirty="0">
                <a:solidFill>
                  <a:srgbClr val="363947"/>
                </a:solidFill>
              </a:rPr>
              <a:t>Back</a:t>
            </a:r>
          </a:p>
          <a:p>
            <a:pPr lvl="2" algn="just">
              <a:spcBef>
                <a:spcPts val="600"/>
              </a:spcBef>
              <a:buFont typeface="Arial" panose="020B0604020202020204" pitchFamily="34" charset="0"/>
              <a:buChar char="•"/>
            </a:pPr>
            <a:r>
              <a:rPr lang="en-US" sz="1800" dirty="0">
                <a:solidFill>
                  <a:srgbClr val="363947"/>
                </a:solidFill>
              </a:rPr>
              <a:t>Neck</a:t>
            </a:r>
          </a:p>
          <a:p>
            <a:pPr lvl="2" algn="just">
              <a:spcBef>
                <a:spcPts val="600"/>
              </a:spcBef>
              <a:buFont typeface="Arial" panose="020B0604020202020204" pitchFamily="34" charset="0"/>
              <a:buChar char="•"/>
            </a:pPr>
            <a:r>
              <a:rPr lang="en-US" sz="1800" dirty="0">
                <a:solidFill>
                  <a:srgbClr val="363947"/>
                </a:solidFill>
              </a:rPr>
              <a:t>Elbow</a:t>
            </a: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r>
              <a:rPr lang="en-US" sz="1800" dirty="0">
                <a:solidFill>
                  <a:srgbClr val="363947"/>
                </a:solidFill>
              </a:rPr>
              <a:t>Ankle</a:t>
            </a:r>
          </a:p>
          <a:p>
            <a:pPr lvl="2" algn="just">
              <a:spcBef>
                <a:spcPts val="600"/>
              </a:spcBef>
              <a:buFont typeface="Arial" panose="020B0604020202020204" pitchFamily="34" charset="0"/>
              <a:buChar char="•"/>
            </a:pPr>
            <a:r>
              <a:rPr lang="en-US" sz="1800" dirty="0">
                <a:solidFill>
                  <a:srgbClr val="363947"/>
                </a:solidFill>
              </a:rPr>
              <a:t>Shoulder</a:t>
            </a:r>
          </a:p>
          <a:p>
            <a:pPr lvl="2" algn="just">
              <a:spcBef>
                <a:spcPts val="600"/>
              </a:spcBef>
              <a:buFont typeface="Arial" panose="020B0604020202020204" pitchFamily="34" charset="0"/>
              <a:buChar char="•"/>
            </a:pPr>
            <a:r>
              <a:rPr lang="en-US" sz="1800" dirty="0">
                <a:solidFill>
                  <a:srgbClr val="363947"/>
                </a:solidFill>
              </a:rPr>
              <a:t>Knee</a:t>
            </a: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endParaRPr lang="en-US" sz="1800" dirty="0">
              <a:solidFill>
                <a:srgbClr val="363947"/>
              </a:solidFill>
            </a:endParaRPr>
          </a:p>
          <a:p>
            <a:pPr lvl="2" algn="just">
              <a:spcBef>
                <a:spcPts val="600"/>
              </a:spcBef>
              <a:buFont typeface="Arial" panose="020B0604020202020204" pitchFamily="34" charset="0"/>
              <a:buChar char="•"/>
            </a:pPr>
            <a:r>
              <a:rPr lang="en-US" sz="1800" dirty="0">
                <a:solidFill>
                  <a:srgbClr val="363947"/>
                </a:solidFill>
              </a:rPr>
              <a:t>Wrist</a:t>
            </a:r>
          </a:p>
          <a:p>
            <a:pPr lvl="2" algn="just">
              <a:spcBef>
                <a:spcPts val="600"/>
              </a:spcBef>
              <a:buFont typeface="Arial" panose="020B0604020202020204" pitchFamily="34" charset="0"/>
              <a:buChar char="•"/>
            </a:pPr>
            <a:r>
              <a:rPr lang="en-US" sz="1800" dirty="0">
                <a:solidFill>
                  <a:srgbClr val="363947"/>
                </a:solidFill>
              </a:rPr>
              <a:t>Hip</a:t>
            </a:r>
          </a:p>
          <a:p>
            <a:pPr lvl="2" algn="just">
              <a:spcBef>
                <a:spcPts val="600"/>
              </a:spcBef>
              <a:buFont typeface="Arial" panose="020B0604020202020204" pitchFamily="34" charset="0"/>
              <a:buChar char="•"/>
            </a:pPr>
            <a:r>
              <a:rPr lang="en-US" sz="1800" dirty="0">
                <a:solidFill>
                  <a:srgbClr val="363947"/>
                </a:solidFill>
              </a:rPr>
              <a:t>Pelvic </a:t>
            </a:r>
          </a:p>
          <a:p>
            <a:pPr lvl="1" algn="just">
              <a:spcBef>
                <a:spcPts val="600"/>
              </a:spcBef>
              <a:buFont typeface="Arial" panose="020B0604020202020204" pitchFamily="34" charset="0"/>
              <a:buChar char="•"/>
            </a:pPr>
            <a:endParaRPr lang="en-US" sz="2000" dirty="0">
              <a:solidFill>
                <a:srgbClr val="363947"/>
              </a:solidFill>
            </a:endParaRPr>
          </a:p>
          <a:p>
            <a:pPr lvl="1" algn="just">
              <a:spcBef>
                <a:spcPts val="600"/>
              </a:spcBef>
              <a:buFont typeface="Arial" panose="020B0604020202020204" pitchFamily="34" charset="0"/>
              <a:buChar char="•"/>
            </a:pPr>
            <a:endParaRPr lang="en-US" sz="2000" dirty="0">
              <a:solidFill>
                <a:srgbClr val="363947"/>
              </a:solidFill>
            </a:endParaRPr>
          </a:p>
          <a:p>
            <a:pPr lvl="1" algn="just">
              <a:spcBef>
                <a:spcPts val="600"/>
              </a:spcBef>
              <a:buFont typeface="Arial" panose="020B0604020202020204" pitchFamily="34" charset="0"/>
              <a:buChar char="•"/>
            </a:pPr>
            <a:endParaRPr lang="en-US" sz="2000" dirty="0">
              <a:solidFill>
                <a:srgbClr val="363947"/>
              </a:solidFill>
            </a:endParaRPr>
          </a:p>
          <a:p>
            <a:pPr marL="457200" lvl="1" indent="0" algn="just">
              <a:spcBef>
                <a:spcPts val="600"/>
              </a:spcBef>
              <a:buNone/>
            </a:pPr>
            <a:endParaRPr lang="en-US" sz="2000" dirty="0">
              <a:solidFill>
                <a:srgbClr val="363947"/>
              </a:solidFill>
            </a:endParaRPr>
          </a:p>
          <a:p>
            <a:pPr lvl="1" algn="just">
              <a:spcBef>
                <a:spcPts val="600"/>
              </a:spcBef>
              <a:buFont typeface="Arial" panose="020B0604020202020204" pitchFamily="34" charset="0"/>
              <a:buChar char="•"/>
            </a:pPr>
            <a:endParaRPr lang="en-US" sz="1700" dirty="0">
              <a:solidFill>
                <a:srgbClr val="363947"/>
              </a:solidFill>
            </a:endParaRPr>
          </a:p>
        </p:txBody>
      </p:sp>
      <p:pic>
        <p:nvPicPr>
          <p:cNvPr id="17" name="Picture 16">
            <a:extLst>
              <a:ext uri="{FF2B5EF4-FFF2-40B4-BE49-F238E27FC236}">
                <a16:creationId xmlns:a16="http://schemas.microsoft.com/office/drawing/2014/main" id="{5C59D6B1-CB20-AFEB-F1A7-4110F60354A0}"/>
              </a:ext>
            </a:extLst>
          </p:cNvPr>
          <p:cNvPicPr>
            <a:picLocks noChangeAspect="1"/>
          </p:cNvPicPr>
          <p:nvPr/>
        </p:nvPicPr>
        <p:blipFill>
          <a:blip r:embed="rId3"/>
          <a:stretch>
            <a:fillRect/>
          </a:stretch>
        </p:blipFill>
        <p:spPr>
          <a:xfrm>
            <a:off x="2700894" y="1181377"/>
            <a:ext cx="1731034" cy="619046"/>
          </a:xfrm>
          <a:prstGeom prst="rect">
            <a:avLst/>
          </a:prstGeom>
        </p:spPr>
      </p:pic>
    </p:spTree>
    <p:extLst>
      <p:ext uri="{BB962C8B-B14F-4D97-AF65-F5344CB8AC3E}">
        <p14:creationId xmlns:p14="http://schemas.microsoft.com/office/powerpoint/2010/main" val="335260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E7B02F-E6D6-293A-3CE7-AB1CD7C34600}"/>
              </a:ext>
            </a:extLst>
          </p:cNvPr>
          <p:cNvSpPr/>
          <p:nvPr/>
        </p:nvSpPr>
        <p:spPr>
          <a:xfrm>
            <a:off x="-8210" y="6747188"/>
            <a:ext cx="9143997"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7" name="Rectangle 6">
            <a:extLst>
              <a:ext uri="{FF2B5EF4-FFF2-40B4-BE49-F238E27FC236}">
                <a16:creationId xmlns:a16="http://schemas.microsoft.com/office/drawing/2014/main" id="{8612E5A5-1304-575A-B8DF-B3B48CCC78E7}"/>
              </a:ext>
            </a:extLst>
          </p:cNvPr>
          <p:cNvSpPr/>
          <p:nvPr/>
        </p:nvSpPr>
        <p:spPr>
          <a:xfrm>
            <a:off x="0" y="-18289"/>
            <a:ext cx="9143996" cy="750587"/>
          </a:xfrm>
          <a:prstGeom prst="rect">
            <a:avLst/>
          </a:prstGeom>
          <a:solidFill>
            <a:srgbClr val="37546F"/>
          </a:solidFill>
          <a:ln w="12700" cap="flat" cmpd="sng" algn="ctr">
            <a:solidFill>
              <a:srgbClr val="37546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a:solidFill>
                  <a:schemeClr val="bg1"/>
                </a:solidFill>
                <a:latin typeface="+mj-lt"/>
              </a:rPr>
              <a:t>Preventive Care Vs. Diagnostic Care</a:t>
            </a:r>
          </a:p>
        </p:txBody>
      </p:sp>
      <p:sp>
        <p:nvSpPr>
          <p:cNvPr id="8" name="Rectangle 7">
            <a:extLst>
              <a:ext uri="{FF2B5EF4-FFF2-40B4-BE49-F238E27FC236}">
                <a16:creationId xmlns:a16="http://schemas.microsoft.com/office/drawing/2014/main" id="{7BF13EF9-F7ED-D78A-7174-189A227A8ACD}"/>
              </a:ext>
            </a:extLst>
          </p:cNvPr>
          <p:cNvSpPr/>
          <p:nvPr/>
        </p:nvSpPr>
        <p:spPr>
          <a:xfrm>
            <a:off x="-2244" y="739714"/>
            <a:ext cx="9141158" cy="119696"/>
          </a:xfrm>
          <a:prstGeom prst="rect">
            <a:avLst/>
          </a:prstGeom>
          <a:solidFill>
            <a:srgbClr val="C9D8E0"/>
          </a:solidFill>
          <a:ln w="12700" cap="flat" cmpd="sng" algn="ctr">
            <a:solidFill>
              <a:srgbClr val="C9D8E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a:ea typeface="+mn-ea"/>
              <a:cs typeface="+mn-cs"/>
            </a:endParaRPr>
          </a:p>
        </p:txBody>
      </p:sp>
      <p:sp>
        <p:nvSpPr>
          <p:cNvPr id="2" name="Text Placeholder 4">
            <a:extLst>
              <a:ext uri="{FF2B5EF4-FFF2-40B4-BE49-F238E27FC236}">
                <a16:creationId xmlns:a16="http://schemas.microsoft.com/office/drawing/2014/main" id="{9C3A3289-079A-1D62-8759-9C19B590EAEF}"/>
              </a:ext>
            </a:extLst>
          </p:cNvPr>
          <p:cNvSpPr txBox="1">
            <a:spLocks/>
          </p:cNvSpPr>
          <p:nvPr/>
        </p:nvSpPr>
        <p:spPr>
          <a:xfrm>
            <a:off x="363632" y="1155418"/>
            <a:ext cx="8400311" cy="5041537"/>
          </a:xfrm>
          <a:prstGeom prst="rect">
            <a:avLst/>
          </a:prstGeom>
        </p:spPr>
        <p:txBody>
          <a:bodyPr vert="horz"/>
          <a:lstStyle>
            <a:lvl1pPr marL="285750" indent="-285750" algn="l" defTabSz="457200" rtl="0" eaLnBrk="1" latinLnBrk="0" hangingPunct="1">
              <a:spcBef>
                <a:spcPct val="20000"/>
              </a:spcBef>
              <a:buFont typeface="Arial" panose="020B0604020202020204" pitchFamily="34" charset="0"/>
              <a:buChar char="•"/>
              <a:defRPr sz="1800" b="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Courier New" panose="02070309020205020404" pitchFamily="49" charset="0"/>
              <a:buChar char="o"/>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None/>
            </a:pPr>
            <a:r>
              <a:rPr lang="en-US" b="1" dirty="0">
                <a:solidFill>
                  <a:srgbClr val="363947"/>
                </a:solidFill>
              </a:rPr>
              <a:t>Preventive Care</a:t>
            </a:r>
          </a:p>
          <a:p>
            <a:pPr algn="just">
              <a:spcBef>
                <a:spcPts val="600"/>
              </a:spcBef>
            </a:pPr>
            <a:r>
              <a:rPr lang="en-US" dirty="0">
                <a:solidFill>
                  <a:srgbClr val="363947"/>
                </a:solidFill>
              </a:rPr>
              <a:t>Routine health care that includes screenings and checkups to help prevent and early detect illnesses, diseases and other health related problems. </a:t>
            </a:r>
          </a:p>
          <a:p>
            <a:pPr lvl="1" algn="just">
              <a:spcBef>
                <a:spcPts val="600"/>
              </a:spcBef>
              <a:buFont typeface="Arial" panose="020B0604020202020204" pitchFamily="34" charset="0"/>
              <a:buChar char="•"/>
            </a:pPr>
            <a:r>
              <a:rPr lang="en-US" dirty="0">
                <a:solidFill>
                  <a:srgbClr val="363947"/>
                </a:solidFill>
              </a:rPr>
              <a:t>Well baby &amp; child exams, adult physicals and wellness exams, immunizations, cancer screenings and more</a:t>
            </a:r>
          </a:p>
          <a:p>
            <a:pPr algn="just">
              <a:spcBef>
                <a:spcPts val="600"/>
              </a:spcBef>
            </a:pPr>
            <a:r>
              <a:rPr lang="en-US" dirty="0">
                <a:solidFill>
                  <a:srgbClr val="363947"/>
                </a:solidFill>
              </a:rPr>
              <a:t>In-network services covered 100% (no cost to you!)</a:t>
            </a:r>
          </a:p>
          <a:p>
            <a:pPr algn="just">
              <a:spcBef>
                <a:spcPts val="600"/>
              </a:spcBef>
            </a:pPr>
            <a:r>
              <a:rPr lang="en-US" dirty="0">
                <a:solidFill>
                  <a:srgbClr val="363947"/>
                </a:solidFill>
              </a:rPr>
              <a:t>Visit </a:t>
            </a:r>
            <a:r>
              <a:rPr lang="en-US" dirty="0">
                <a:solidFill>
                  <a:srgbClr val="363947"/>
                </a:solidFill>
                <a:hlinkClick r:id="rId3"/>
              </a:rPr>
              <a:t>https://www.anthem.com/preventive-care</a:t>
            </a:r>
            <a:r>
              <a:rPr lang="en-US" dirty="0">
                <a:solidFill>
                  <a:srgbClr val="363947"/>
                </a:solidFill>
              </a:rPr>
              <a:t> for a list of covered services</a:t>
            </a:r>
          </a:p>
          <a:p>
            <a:pPr algn="just">
              <a:spcBef>
                <a:spcPts val="600"/>
              </a:spcBef>
            </a:pPr>
            <a:endParaRPr lang="en-US" dirty="0">
              <a:solidFill>
                <a:schemeClr val="accent3">
                  <a:lumMod val="50000"/>
                </a:schemeClr>
              </a:solidFill>
            </a:endParaRPr>
          </a:p>
          <a:p>
            <a:pPr marL="0" indent="0">
              <a:buFont typeface="Arial" panose="020B0604020202020204" pitchFamily="34" charset="0"/>
              <a:buNone/>
            </a:pPr>
            <a:r>
              <a:rPr lang="en-US" b="1" dirty="0">
                <a:solidFill>
                  <a:srgbClr val="363947"/>
                </a:solidFill>
              </a:rPr>
              <a:t>Diagnostic Care</a:t>
            </a:r>
          </a:p>
          <a:p>
            <a:r>
              <a:rPr lang="en-US" dirty="0">
                <a:solidFill>
                  <a:srgbClr val="363947"/>
                </a:solidFill>
              </a:rPr>
              <a:t>Additional screenings and services beyond preventive care that are given in response to symptoms or further testing</a:t>
            </a:r>
          </a:p>
          <a:p>
            <a:r>
              <a:rPr lang="en-US" dirty="0">
                <a:solidFill>
                  <a:srgbClr val="363947"/>
                </a:solidFill>
              </a:rPr>
              <a:t>These services come at an additional cost (cost varies on service rendered and plan) </a:t>
            </a:r>
          </a:p>
          <a:p>
            <a:endParaRPr lang="en-US" dirty="0">
              <a:solidFill>
                <a:srgbClr val="363947"/>
              </a:solidFill>
            </a:endParaRPr>
          </a:p>
          <a:p>
            <a:pPr marL="0" indent="0">
              <a:buNone/>
            </a:pPr>
            <a:r>
              <a:rPr lang="en-US" dirty="0">
                <a:solidFill>
                  <a:srgbClr val="363947"/>
                </a:solidFill>
              </a:rPr>
              <a:t>Check with your provider or Anthem to confirm costs associated with services rendered. </a:t>
            </a:r>
          </a:p>
        </p:txBody>
      </p:sp>
    </p:spTree>
    <p:extLst>
      <p:ext uri="{BB962C8B-B14F-4D97-AF65-F5344CB8AC3E}">
        <p14:creationId xmlns:p14="http://schemas.microsoft.com/office/powerpoint/2010/main" val="1333063259"/>
      </p:ext>
    </p:extLst>
  </p:cSld>
  <p:clrMapOvr>
    <a:masterClrMapping/>
  </p:clrMapOvr>
</p:sld>
</file>

<file path=ppt/theme/theme1.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econd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econdary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ff315f-6c11-46f8-ba7c-576d2675518a">
      <Terms xmlns="http://schemas.microsoft.com/office/infopath/2007/PartnerControls"/>
    </lcf76f155ced4ddcb4097134ff3c332f>
    <TaxCatchAll xmlns="1d12bf2b-f1a0-4005-b309-b541de0ec68e" xsi:nil="true"/>
    <Notes xmlns="4eff315f-6c11-46f8-ba7c-576d267551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1CF3139D46934FA4091CF01D564371" ma:contentTypeVersion="17" ma:contentTypeDescription="Create a new document." ma:contentTypeScope="" ma:versionID="d018470735b94f73b0b28724ae7e7d42">
  <xsd:schema xmlns:xsd="http://www.w3.org/2001/XMLSchema" xmlns:xs="http://www.w3.org/2001/XMLSchema" xmlns:p="http://schemas.microsoft.com/office/2006/metadata/properties" xmlns:ns2="4eff315f-6c11-46f8-ba7c-576d2675518a" xmlns:ns3="1d12bf2b-f1a0-4005-b309-b541de0ec68e" targetNamespace="http://schemas.microsoft.com/office/2006/metadata/properties" ma:root="true" ma:fieldsID="e5d5dfd65c83ecb101d21b4a1a6bca83" ns2:_="" ns3:_="">
    <xsd:import namespace="4eff315f-6c11-46f8-ba7c-576d2675518a"/>
    <xsd:import namespace="1d12bf2b-f1a0-4005-b309-b541de0ec6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f315f-6c11-46f8-ba7c-576d26755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1bd52df-882c-4958-b98a-bf6a2156d1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Notes" ma:index="24"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12bf2b-f1a0-4005-b309-b541de0ec68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9a3c8ae-61b7-469e-9167-4b8b6c77b1d2}" ma:internalName="TaxCatchAll" ma:showField="CatchAllData" ma:web="1d12bf2b-f1a0-4005-b309-b541de0ec6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25C74-2D65-4C53-869C-A5465723A8CA}">
  <ds:schemaRef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4eff315f-6c11-46f8-ba7c-576d2675518a"/>
    <ds:schemaRef ds:uri="http://purl.org/dc/dcmitype/"/>
    <ds:schemaRef ds:uri="http://schemas.openxmlformats.org/package/2006/metadata/core-properties"/>
    <ds:schemaRef ds:uri="http://schemas.microsoft.com/office/infopath/2007/PartnerControls"/>
    <ds:schemaRef ds:uri="1d12bf2b-f1a0-4005-b309-b541de0ec68e"/>
  </ds:schemaRefs>
</ds:datastoreItem>
</file>

<file path=customXml/itemProps2.xml><?xml version="1.0" encoding="utf-8"?>
<ds:datastoreItem xmlns:ds="http://schemas.openxmlformats.org/officeDocument/2006/customXml" ds:itemID="{36516041-8486-495C-BDF8-11FA78C77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f315f-6c11-46f8-ba7c-576d2675518a"/>
    <ds:schemaRef ds:uri="1d12bf2b-f1a0-4005-b309-b541de0ec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634607-BFFB-49DC-9897-B18FA8C8B7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Benefits Renewal Template. 5.16.17</Template>
  <TotalTime>332</TotalTime>
  <Words>3955</Words>
  <Application>Microsoft Office PowerPoint</Application>
  <PresentationFormat>Letter Paper (8.5x11 in)</PresentationFormat>
  <Paragraphs>479</Paragraphs>
  <Slides>25</Slides>
  <Notes>24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25</vt:i4>
      </vt:variant>
    </vt:vector>
  </HeadingPairs>
  <TitlesOfParts>
    <vt:vector size="39" baseType="lpstr">
      <vt:lpstr>MS PGothic</vt:lpstr>
      <vt:lpstr>MS PGothic</vt:lpstr>
      <vt:lpstr>Arial</vt:lpstr>
      <vt:lpstr>Calibri</vt:lpstr>
      <vt:lpstr>Cambria</vt:lpstr>
      <vt:lpstr>Courier New</vt:lpstr>
      <vt:lpstr>Heebo</vt:lpstr>
      <vt:lpstr>Lucida Sans</vt:lpstr>
      <vt:lpstr>Segoe UI</vt:lpstr>
      <vt:lpstr>Times New Roman</vt:lpstr>
      <vt:lpstr>1_Title Page</vt:lpstr>
      <vt:lpstr>1_Secondary Page</vt:lpstr>
      <vt:lpstr>2_Title Page</vt:lpstr>
      <vt:lpstr>2_Secondary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is not a contract or policy.  This outline of coverage is only a summary of benefits.  If there are any differences between this presentation and the group policies, the provisions in the group policies will govern.  Always refer to the carrier documents for additional limitations &amp; exclusions.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Groover</dc:creator>
  <cp:lastModifiedBy>Brian Ard</cp:lastModifiedBy>
  <cp:revision>3</cp:revision>
  <cp:lastPrinted>2020-02-05T15:04:08Z</cp:lastPrinted>
  <dcterms:created xsi:type="dcterms:W3CDTF">2017-12-14T15:07:45Z</dcterms:created>
  <dcterms:modified xsi:type="dcterms:W3CDTF">2025-08-11T20:03:39Z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0x0101008B1CF3139D46934FA4091CF01D564371</vt:lpwstr>
  </property>
  <property fmtid="{D5CDD505-2E9C-101B-9397-08002B2CF9AE}" pid="3" name="MediaServiceImageTags">
    <vt:lpwstr/>
  </property>
</Properties>
</file>